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63"/>
  </p:notesMasterIdLst>
  <p:handoutMasterIdLst>
    <p:handoutMasterId r:id="rId64"/>
  </p:handoutMasterIdLst>
  <p:sldIdLst>
    <p:sldId id="258" r:id="rId2"/>
    <p:sldId id="261" r:id="rId3"/>
    <p:sldId id="263" r:id="rId4"/>
    <p:sldId id="265" r:id="rId5"/>
    <p:sldId id="264" r:id="rId6"/>
    <p:sldId id="262" r:id="rId7"/>
    <p:sldId id="295" r:id="rId8"/>
    <p:sldId id="296" r:id="rId9"/>
    <p:sldId id="297" r:id="rId10"/>
    <p:sldId id="298" r:id="rId11"/>
    <p:sldId id="266" r:id="rId12"/>
    <p:sldId id="333" r:id="rId13"/>
    <p:sldId id="334" r:id="rId14"/>
    <p:sldId id="270" r:id="rId15"/>
    <p:sldId id="335" r:id="rId16"/>
    <p:sldId id="272" r:id="rId17"/>
    <p:sldId id="336" r:id="rId18"/>
    <p:sldId id="273" r:id="rId19"/>
    <p:sldId id="337" r:id="rId20"/>
    <p:sldId id="274" r:id="rId21"/>
    <p:sldId id="338" r:id="rId22"/>
    <p:sldId id="314" r:id="rId23"/>
    <p:sldId id="276" r:id="rId24"/>
    <p:sldId id="308" r:id="rId25"/>
    <p:sldId id="294" r:id="rId26"/>
    <p:sldId id="309" r:id="rId27"/>
    <p:sldId id="310" r:id="rId28"/>
    <p:sldId id="319" r:id="rId29"/>
    <p:sldId id="339" r:id="rId30"/>
    <p:sldId id="321" r:id="rId31"/>
    <p:sldId id="340" r:id="rId32"/>
    <p:sldId id="323" r:id="rId33"/>
    <p:sldId id="341" r:id="rId34"/>
    <p:sldId id="325" r:id="rId35"/>
    <p:sldId id="278" r:id="rId36"/>
    <p:sldId id="279" r:id="rId37"/>
    <p:sldId id="299" r:id="rId38"/>
    <p:sldId id="311" r:id="rId39"/>
    <p:sldId id="312" r:id="rId40"/>
    <p:sldId id="326" r:id="rId41"/>
    <p:sldId id="342" r:id="rId42"/>
    <p:sldId id="328" r:id="rId43"/>
    <p:sldId id="343" r:id="rId44"/>
    <p:sldId id="330" r:id="rId45"/>
    <p:sldId id="344" r:id="rId46"/>
    <p:sldId id="332" r:id="rId47"/>
    <p:sldId id="313" r:id="rId48"/>
    <p:sldId id="345" r:id="rId49"/>
    <p:sldId id="346" r:id="rId50"/>
    <p:sldId id="347" r:id="rId51"/>
    <p:sldId id="348" r:id="rId52"/>
    <p:sldId id="292" r:id="rId53"/>
    <p:sldId id="282" r:id="rId54"/>
    <p:sldId id="283" r:id="rId55"/>
    <p:sldId id="290" r:id="rId56"/>
    <p:sldId id="291" r:id="rId57"/>
    <p:sldId id="284" r:id="rId58"/>
    <p:sldId id="285" r:id="rId59"/>
    <p:sldId id="286" r:id="rId60"/>
    <p:sldId id="288" r:id="rId61"/>
    <p:sldId id="289" r:id="rId62"/>
  </p:sldIdLst>
  <p:sldSz cx="9144000" cy="6858000" type="screen4x3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0C0C0"/>
    <a:srgbClr val="CC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16" autoAdjust="0"/>
    <p:restoredTop sz="94718" autoAdjust="0"/>
  </p:normalViewPr>
  <p:slideViewPr>
    <p:cSldViewPr>
      <p:cViewPr>
        <p:scale>
          <a:sx n="73" d="100"/>
          <a:sy n="73" d="100"/>
        </p:scale>
        <p:origin x="-51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8032C-DAFF-4B76-8284-0B2FD31A14D1}" type="datetimeFigureOut">
              <a:rPr lang="it-IT" smtClean="0"/>
              <a:pPr/>
              <a:t>25/02/2011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9851F-420E-42ED-A90B-DA5AC81A3CB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0E1DD-F7F5-45C1-BDDD-883486CC53C7}" type="datetimeFigureOut">
              <a:rPr lang="it-IT" smtClean="0"/>
              <a:pPr/>
              <a:t>25/02/2011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CCC5B-1A8A-4BF7-9C77-481E24B15F2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41</a:t>
            </a:fld>
            <a:endParaRPr 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42</a:t>
            </a:fld>
            <a:endParaRPr 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43</a:t>
            </a:fld>
            <a:endParaRPr 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44</a:t>
            </a:fld>
            <a:endParaRPr 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45</a:t>
            </a:fld>
            <a:endParaRPr 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46</a:t>
            </a:fld>
            <a:endParaRPr 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47</a:t>
            </a:fld>
            <a:endParaRPr 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48</a:t>
            </a:fld>
            <a:endParaRPr 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49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50</a:t>
            </a:fld>
            <a:endParaRPr lang="it-IT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51</a:t>
            </a:fld>
            <a:endParaRPr lang="it-IT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52</a:t>
            </a:fld>
            <a:endParaRPr lang="it-IT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53</a:t>
            </a:fld>
            <a:endParaRPr lang="it-IT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54</a:t>
            </a:fld>
            <a:endParaRPr lang="it-IT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55</a:t>
            </a:fld>
            <a:endParaRPr lang="it-IT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56</a:t>
            </a:fld>
            <a:endParaRPr lang="it-IT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57</a:t>
            </a:fld>
            <a:endParaRPr lang="it-IT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58</a:t>
            </a:fld>
            <a:endParaRPr lang="it-IT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59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60</a:t>
            </a:fld>
            <a:endParaRPr lang="it-IT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61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C5B-1A8A-4BF7-9C77-481E24B15F2B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525344"/>
            <a:ext cx="2530624" cy="288032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r>
              <a:rPr lang="it-IT" smtClean="0"/>
              <a:t>Frascati, 15  Febbraio 2011</a:t>
            </a:r>
            <a:endParaRPr lang="it-IT" dirty="0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796136" y="6553150"/>
            <a:ext cx="2895600" cy="260226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endParaRPr lang="it-IT" dirty="0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374504" y="6525344"/>
            <a:ext cx="2133600" cy="288032"/>
          </a:xfrm>
          <a:prstGeom prst="rect">
            <a:avLst/>
          </a:prstGeom>
        </p:spPr>
        <p:txBody>
          <a:bodyPr tIns="46800"/>
          <a:lstStyle>
            <a:lvl1pPr algn="ctr">
              <a:defRPr sz="1400"/>
            </a:lvl1pPr>
          </a:lstStyle>
          <a:p>
            <a:fld id="{B381AD6B-4B8B-436E-8847-E1B90AE7071F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Picture 6" descr="Barra_Azzurra_MEDI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2530624" cy="288032"/>
          </a:xfrm>
          <a:prstGeom prst="rect">
            <a:avLst/>
          </a:prstGeom>
        </p:spPr>
        <p:txBody>
          <a:bodyPr tIns="46800"/>
          <a:lstStyle>
            <a:lvl1pPr>
              <a:defRPr/>
            </a:lvl1pPr>
          </a:lstStyle>
          <a:p>
            <a:r>
              <a:rPr lang="it-IT" smtClean="0"/>
              <a:t>Frascati, 15  Febbraio 2011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5796136" y="6553150"/>
            <a:ext cx="2895600" cy="260226"/>
          </a:xfrm>
          <a:prstGeom prst="rect">
            <a:avLst/>
          </a:prstGeom>
        </p:spPr>
        <p:txBody>
          <a:bodyPr tIns="46800"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3374504" y="6525344"/>
            <a:ext cx="2133600" cy="288032"/>
          </a:xfrm>
          <a:prstGeom prst="rect">
            <a:avLst/>
          </a:prstGeom>
        </p:spPr>
        <p:txBody>
          <a:bodyPr tIns="46800"/>
          <a:lstStyle>
            <a:lvl1pPr algn="ctr">
              <a:defRPr/>
            </a:lvl1pPr>
          </a:lstStyle>
          <a:p>
            <a:fld id="{B381AD6B-4B8B-436E-8847-E1B90AE7071F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7" name="Picture 6" descr="Barra_Azzurra_MEDI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525344"/>
            <a:ext cx="2530624" cy="288032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r>
              <a:rPr lang="it-IT" smtClean="0"/>
              <a:t>Frascati, 15  Febbraio 2011</a:t>
            </a:r>
            <a:endParaRPr lang="it-IT" dirty="0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796136" y="6553150"/>
            <a:ext cx="2895600" cy="260226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endParaRPr lang="it-IT" dirty="0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374504" y="6525344"/>
            <a:ext cx="2133600" cy="288032"/>
          </a:xfrm>
          <a:prstGeom prst="rect">
            <a:avLst/>
          </a:prstGeom>
        </p:spPr>
        <p:txBody>
          <a:bodyPr tIns="46800"/>
          <a:lstStyle>
            <a:lvl1pPr algn="ctr">
              <a:defRPr sz="1400"/>
            </a:lvl1pPr>
          </a:lstStyle>
          <a:p>
            <a:fld id="{B381AD6B-4B8B-436E-8847-E1B90AE7071F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Picture 6" descr="Barra_Azzurra_MEDI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525344"/>
            <a:ext cx="2530624" cy="288032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r>
              <a:rPr lang="it-IT" smtClean="0"/>
              <a:t>Frascati, 15  Febbraio 2011</a:t>
            </a:r>
            <a:endParaRPr lang="it-IT" dirty="0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796136" y="6553150"/>
            <a:ext cx="2895600" cy="260226"/>
          </a:xfrm>
          <a:prstGeom prst="rect">
            <a:avLst/>
          </a:prstGeom>
        </p:spPr>
        <p:txBody>
          <a:bodyPr tIns="46800"/>
          <a:lstStyle>
            <a:lvl1pPr>
              <a:defRPr sz="1400"/>
            </a:lvl1pPr>
          </a:lstStyle>
          <a:p>
            <a:endParaRPr lang="it-IT" dirty="0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374504" y="6525344"/>
            <a:ext cx="2133600" cy="288032"/>
          </a:xfrm>
          <a:prstGeom prst="rect">
            <a:avLst/>
          </a:prstGeom>
        </p:spPr>
        <p:txBody>
          <a:bodyPr tIns="46800"/>
          <a:lstStyle>
            <a:lvl1pPr algn="ctr">
              <a:defRPr sz="1400"/>
            </a:lvl1pPr>
          </a:lstStyle>
          <a:p>
            <a:fld id="{B381AD6B-4B8B-436E-8847-E1B90AE7071F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Picture 6" descr="Barra_Azzurra_MEDIE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11" name="Picture 7" descr="Barra_Azzurra_MEDIE_sotto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8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582613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endParaRPr lang="it-IT" sz="3200" b="1" i="1" dirty="0">
              <a:solidFill>
                <a:srgbClr val="003300"/>
              </a:solidFill>
              <a:latin typeface="Franklin Gothic Demi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57200" y="1557338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3200" dirty="0">
                <a:latin typeface="Comic Sans MS" pitchFamily="66" charset="0"/>
              </a:rPr>
              <a:t> </a:t>
            </a:r>
            <a:endParaRPr lang="en-GB" sz="2400" dirty="0">
              <a:latin typeface="Lucida Sans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187451" y="2679056"/>
            <a:ext cx="6731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4000" dirty="0">
                <a:solidFill>
                  <a:schemeClr val="tx2"/>
                </a:solidFill>
              </a:rPr>
              <a:t>Seminario di formazione </a:t>
            </a:r>
            <a:r>
              <a:rPr lang="it-IT" sz="4000" b="1" dirty="0" smtClean="0">
                <a:solidFill>
                  <a:srgbClr val="0070C0"/>
                </a:solidFill>
              </a:rPr>
              <a:t>Coordinatori</a:t>
            </a:r>
            <a:r>
              <a:rPr lang="it-IT" sz="4000" dirty="0" smtClean="0">
                <a:solidFill>
                  <a:schemeClr val="tx2"/>
                </a:solidFill>
              </a:rPr>
              <a:t> </a:t>
            </a:r>
            <a:r>
              <a:rPr lang="it-IT" sz="4000" dirty="0">
                <a:solidFill>
                  <a:schemeClr val="tx2"/>
                </a:solidFill>
              </a:rPr>
              <a:t/>
            </a:r>
            <a:br>
              <a:rPr lang="it-IT" sz="4000" dirty="0">
                <a:solidFill>
                  <a:schemeClr val="tx2"/>
                </a:solidFill>
              </a:rPr>
            </a:br>
            <a:r>
              <a:rPr lang="it-IT" sz="4000" dirty="0" smtClean="0">
                <a:solidFill>
                  <a:schemeClr val="tx2"/>
                </a:solidFill>
              </a:rPr>
              <a:t>Istituti Comprensivi</a:t>
            </a:r>
            <a:endParaRPr lang="it-IT" sz="4000" dirty="0">
              <a:solidFill>
                <a:schemeClr val="tx2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627784" y="4581128"/>
            <a:ext cx="6120284" cy="1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sz="2000" b="1" dirty="0" smtClean="0">
                <a:solidFill>
                  <a:srgbClr val="FF6600"/>
                </a:solidFill>
              </a:rPr>
              <a:t>IEA TIMSS</a:t>
            </a:r>
          </a:p>
          <a:p>
            <a:pPr eaLnBrk="1" hangingPunct="1">
              <a:spcBef>
                <a:spcPct val="50000"/>
              </a:spcBef>
            </a:pPr>
            <a:r>
              <a:rPr lang="it-IT" b="1" dirty="0" smtClean="0">
                <a:solidFill>
                  <a:srgbClr val="000066"/>
                </a:solidFill>
                <a:latin typeface="Lucida Sans" pitchFamily="34" charset="0"/>
              </a:rPr>
              <a:t>INVALSI – Frascati (Villa Falconieri)</a:t>
            </a:r>
          </a:p>
          <a:p>
            <a:pPr eaLnBrk="1" hangingPunct="1">
              <a:spcBef>
                <a:spcPct val="50000"/>
              </a:spcBef>
            </a:pPr>
            <a:r>
              <a:rPr lang="it-IT" b="1" dirty="0" smtClean="0">
                <a:solidFill>
                  <a:srgbClr val="000066"/>
                </a:solidFill>
                <a:latin typeface="Lucida Sans" pitchFamily="34" charset="0"/>
              </a:rPr>
              <a:t>1 </a:t>
            </a:r>
            <a:r>
              <a:rPr lang="it-IT" b="1" dirty="0" smtClean="0">
                <a:solidFill>
                  <a:srgbClr val="000066"/>
                </a:solidFill>
                <a:latin typeface="Lucida Sans" pitchFamily="34" charset="0"/>
              </a:rPr>
              <a:t>e </a:t>
            </a:r>
            <a:r>
              <a:rPr lang="it-IT" b="1" dirty="0" smtClean="0">
                <a:solidFill>
                  <a:srgbClr val="000066"/>
                </a:solidFill>
                <a:latin typeface="Lucida Sans" pitchFamily="34" charset="0"/>
              </a:rPr>
              <a:t>2 Marzo 2011</a:t>
            </a:r>
          </a:p>
          <a:p>
            <a:pPr algn="r" eaLnBrk="1" hangingPunct="1">
              <a:spcBef>
                <a:spcPts val="1800"/>
              </a:spcBef>
            </a:pPr>
            <a:r>
              <a:rPr lang="it-IT" b="1" dirty="0" smtClean="0">
                <a:solidFill>
                  <a:srgbClr val="000066"/>
                </a:solidFill>
                <a:latin typeface="Lucida Sans" pitchFamily="34" charset="0"/>
              </a:rPr>
              <a:t>A cura del Gruppo di Ricerca TIMSS</a:t>
            </a:r>
            <a:endParaRPr lang="it-IT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971600" y="1229852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 smtClean="0">
                <a:solidFill>
                  <a:srgbClr val="0070C0"/>
                </a:solidFill>
              </a:rPr>
              <a:t>TIMSS 2011</a:t>
            </a:r>
            <a:endParaRPr lang="it-IT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4" y="1275929"/>
            <a:ext cx="8351837" cy="438532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2011 -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Indagine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principale</a:t>
            </a:r>
            <a:endParaRPr lang="en-GB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Campionamento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Finalizzazione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delle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traduzioni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degli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strumenti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Operazioni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propedeutiche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alla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somministrazione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Somministrazione</a:t>
            </a:r>
            <a:r>
              <a:rPr lang="en-GB" sz="2400" dirty="0">
                <a:latin typeface="Lucida Sans" pitchFamily="34" charset="0"/>
              </a:rPr>
              <a:t> (</a:t>
            </a:r>
            <a:r>
              <a:rPr lang="en-GB" sz="2400" dirty="0" err="1">
                <a:latin typeface="Lucida Sans" pitchFamily="34" charset="0"/>
              </a:rPr>
              <a:t>marzo-aprile</a:t>
            </a:r>
            <a:r>
              <a:rPr lang="en-GB" sz="2400" dirty="0" smtClean="0">
                <a:latin typeface="Lucida Sans" pitchFamily="34" charset="0"/>
              </a:rPr>
              <a:t>).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Codifica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risposte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aperte</a:t>
            </a:r>
            <a:r>
              <a:rPr lang="en-GB" sz="2400" dirty="0">
                <a:latin typeface="Lucida Sans" pitchFamily="34" charset="0"/>
              </a:rPr>
              <a:t>, </a:t>
            </a:r>
            <a:r>
              <a:rPr lang="en-GB" sz="2400" dirty="0" err="1">
                <a:latin typeface="Lucida Sans" pitchFamily="34" charset="0"/>
              </a:rPr>
              <a:t>immissione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pulizia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dati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>
              <a:latin typeface="Lucida Sans" pitchFamily="34" charset="0"/>
            </a:endParaRPr>
          </a:p>
          <a:p>
            <a:pPr>
              <a:buClr>
                <a:schemeClr val="tx1"/>
              </a:buClr>
            </a:pP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2012 </a:t>
            </a:r>
          </a:p>
          <a:p>
            <a:pPr lvl="1" algn="just">
              <a:buClr>
                <a:schemeClr val="tx1"/>
              </a:buClr>
              <a:buFontTx/>
              <a:buChar char="–"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Analisi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preparazione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rapporto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buClr>
                <a:schemeClr val="tx1"/>
              </a:buClr>
              <a:buFontTx/>
              <a:buChar char="–"/>
            </a:pPr>
            <a:endParaRPr lang="en-GB" sz="2400" dirty="0">
              <a:latin typeface="Lucida Sans" pitchFamily="34" charset="0"/>
            </a:endParaRP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9144000" cy="620713"/>
          </a:xfrm>
        </p:spPr>
        <p:txBody>
          <a:bodyPr/>
          <a:lstStyle/>
          <a:p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2011 - Fasi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e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tempi (2)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uiExpand="1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95289" y="1143000"/>
            <a:ext cx="8424863" cy="495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057400" lvl="4" indent="-228600" eaLnBrk="1" hangingPunct="1">
              <a:spcBef>
                <a:spcPct val="20000"/>
              </a:spcBef>
              <a:buClr>
                <a:schemeClr val="tx1"/>
              </a:buClr>
            </a:pPr>
            <a:endParaRPr lang="en-GB" b="1" dirty="0"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  <a:buClr>
                <a:schemeClr val="tx1"/>
              </a:buClr>
            </a:pPr>
            <a:r>
              <a:rPr lang="en-GB" sz="2000" b="1" dirty="0" smtClean="0">
                <a:solidFill>
                  <a:srgbClr val="0070C0"/>
                </a:solidFill>
                <a:latin typeface="Lucida Sans" pitchFamily="34" charset="0"/>
              </a:rPr>
              <a:t>14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fascicoli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prove </a:t>
            </a:r>
            <a:r>
              <a:rPr lang="en-GB" sz="2000" b="1" dirty="0" smtClean="0">
                <a:solidFill>
                  <a:srgbClr val="0070C0"/>
                </a:solidFill>
                <a:latin typeface="Lucida Sans" pitchFamily="34" charset="0"/>
              </a:rPr>
              <a:t>cognitive</a:t>
            </a:r>
            <a:r>
              <a:rPr lang="en-GB" sz="2000" dirty="0" smtClean="0">
                <a:latin typeface="Lucida Sans" pitchFamily="34" charset="0"/>
              </a:rPr>
              <a:t> (</a:t>
            </a:r>
            <a:r>
              <a:rPr lang="en-GB" sz="2000" dirty="0" err="1" smtClean="0">
                <a:latin typeface="Lucida Sans" pitchFamily="34" charset="0"/>
              </a:rPr>
              <a:t>assegnati</a:t>
            </a:r>
            <a:r>
              <a:rPr lang="en-GB" sz="2000" dirty="0" smtClean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agli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studenti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secondo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uno</a:t>
            </a:r>
            <a:r>
              <a:rPr lang="en-GB" sz="2000" dirty="0" smtClean="0">
                <a:latin typeface="Lucida Sans" pitchFamily="34" charset="0"/>
              </a:rPr>
              <a:t> schema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rotazione</a:t>
            </a:r>
            <a:r>
              <a:rPr lang="en-GB" sz="2000" dirty="0" smtClean="0">
                <a:latin typeface="Lucida Sans" pitchFamily="34" charset="0"/>
              </a:rPr>
              <a:t>), </a:t>
            </a:r>
            <a:r>
              <a:rPr lang="en-GB" sz="2000" dirty="0" err="1" smtClean="0">
                <a:latin typeface="Lucida Sans" pitchFamily="34" charset="0"/>
              </a:rPr>
              <a:t>ciascuno</a:t>
            </a:r>
            <a:r>
              <a:rPr lang="en-GB" sz="2000" dirty="0" smtClean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contenente</a:t>
            </a:r>
            <a:r>
              <a:rPr lang="en-GB" sz="2000" dirty="0" smtClean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it-IT" sz="2000" dirty="0" smtClean="0">
                <a:latin typeface="Lucida Sans" pitchFamily="34" charset="0"/>
              </a:rPr>
              <a:t>Scienze</a:t>
            </a:r>
            <a:r>
              <a:rPr lang="en-GB" sz="2000" dirty="0" smtClean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Matematica</a:t>
            </a:r>
            <a:r>
              <a:rPr lang="en-GB" sz="2000" dirty="0" smtClean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</a:pPr>
            <a:endParaRPr lang="en-GB" sz="10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000" dirty="0" smtClean="0">
                <a:latin typeface="Lucida Sans" pitchFamily="34" charset="0"/>
              </a:rPr>
              <a:t>Le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costituite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da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stimolo</a:t>
            </a:r>
            <a:r>
              <a:rPr lang="en-GB" sz="2000" dirty="0">
                <a:latin typeface="Lucida Sans" pitchFamily="34" charset="0"/>
              </a:rPr>
              <a:t> (</a:t>
            </a:r>
            <a:r>
              <a:rPr lang="en-GB" sz="2000" dirty="0" err="1">
                <a:latin typeface="Lucida Sans" pitchFamily="34" charset="0"/>
              </a:rPr>
              <a:t>testo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diagramma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grafico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immagini</a:t>
            </a:r>
            <a:r>
              <a:rPr lang="en-GB" sz="2000" dirty="0" smtClean="0">
                <a:latin typeface="Lucida Sans" pitchFamily="34" charset="0"/>
              </a:rPr>
              <a:t>);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più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domande</a:t>
            </a:r>
            <a:r>
              <a:rPr lang="en-GB" sz="2000" dirty="0" smtClean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</a:pPr>
            <a:endParaRPr lang="en-GB" sz="10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000" dirty="0" smtClean="0">
                <a:latin typeface="Lucida Sans" pitchFamily="34" charset="0"/>
              </a:rPr>
              <a:t>Le </a:t>
            </a:r>
            <a:r>
              <a:rPr lang="en-GB" sz="2000" dirty="0" err="1">
                <a:latin typeface="Lucida Sans" pitchFamily="34" charset="0"/>
              </a:rPr>
              <a:t>domande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possono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essere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chiuse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scelta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multipla</a:t>
            </a:r>
            <a:r>
              <a:rPr lang="en-GB" sz="2000" dirty="0" smtClean="0">
                <a:latin typeface="Lucida Sans" pitchFamily="34" charset="0"/>
              </a:rPr>
              <a:t>; 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univoca</a:t>
            </a:r>
            <a:r>
              <a:rPr lang="en-GB" sz="2000" dirty="0" smtClean="0">
                <a:latin typeface="Lucida Sans" pitchFamily="34" charset="0"/>
              </a:rPr>
              <a:t>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FontTx/>
              <a:buChar char="–"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 smtClean="0">
                <a:latin typeface="Lucida Sans" pitchFamily="34" charset="0"/>
              </a:rPr>
              <a:t>articolata</a:t>
            </a:r>
            <a:r>
              <a:rPr lang="en-GB" sz="2000" dirty="0" smtClean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-34925" y="-1714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le prove cognitive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 bwMode="auto">
          <a:xfrm>
            <a:off x="179512" y="148478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ttangolo 11"/>
          <p:cNvSpPr/>
          <p:nvPr/>
        </p:nvSpPr>
        <p:spPr bwMode="auto">
          <a:xfrm>
            <a:off x="4644008" y="148478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-14287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i questionari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51520" y="1484784"/>
            <a:ext cx="3816424" cy="247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err="1" smtClean="0">
                <a:solidFill>
                  <a:srgbClr val="0070C0"/>
                </a:solidFill>
                <a:latin typeface="Lucida Sans" pitchFamily="34" charset="0"/>
              </a:rPr>
              <a:t>Questionario</a:t>
            </a:r>
            <a:r>
              <a:rPr lang="en-GB" b="1" i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b="1" i="1" u="sng" dirty="0" err="1" smtClean="0">
                <a:solidFill>
                  <a:srgbClr val="0070C0"/>
                </a:solidFill>
                <a:latin typeface="Lucida Sans" pitchFamily="34" charset="0"/>
              </a:rPr>
              <a:t>Insegnante</a:t>
            </a:r>
            <a:r>
              <a:rPr lang="en-GB" b="1" i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/>
            <a:endParaRPr lang="en-GB" b="1" i="1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dirty="0" smtClean="0">
                <a:latin typeface="Lucida Sans" pitchFamily="34" charset="0"/>
              </a:rPr>
              <a:t>formazione (scolastica e professionale);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dirty="0" smtClean="0">
                <a:latin typeface="Lucida Sans" pitchFamily="34" charset="0"/>
              </a:rPr>
              <a:t>metodi di insegnamento;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dirty="0" smtClean="0">
                <a:latin typeface="Lucida Sans" pitchFamily="34" charset="0"/>
              </a:rPr>
              <a:t>atteggiamento verso l’insegnamento della Matematica e delle Scienze. </a:t>
            </a:r>
            <a:endParaRPr lang="it-IT" dirty="0">
              <a:latin typeface="Lucida Sans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644008" y="1484786"/>
            <a:ext cx="4248472" cy="291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err="1" smtClean="0">
                <a:solidFill>
                  <a:srgbClr val="0070C0"/>
                </a:solidFill>
                <a:latin typeface="Lucida Sans" pitchFamily="34" charset="0"/>
              </a:rPr>
              <a:t>Questionario</a:t>
            </a:r>
            <a:r>
              <a:rPr lang="en-GB" b="1" i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b="1" i="1" u="sng" dirty="0" err="1" smtClean="0">
                <a:solidFill>
                  <a:srgbClr val="0070C0"/>
                </a:solidFill>
                <a:latin typeface="Lucida Sans" pitchFamily="34" charset="0"/>
              </a:rPr>
              <a:t>Scuola</a:t>
            </a:r>
            <a:r>
              <a:rPr lang="en-GB" b="1" i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/>
            <a:endParaRPr lang="en-GB" b="1" i="1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bacino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di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utenza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risorse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della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scuola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corpo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docente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clima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disciplinare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della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scuola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strategie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didattiche</a:t>
            </a:r>
            <a:r>
              <a:rPr lang="en-GB" dirty="0" smtClean="0">
                <a:latin typeface="Lucida Sans" pitchFamily="34" charset="0"/>
              </a:rPr>
              <a:t> e </a:t>
            </a:r>
            <a:r>
              <a:rPr lang="en-GB" dirty="0" err="1" smtClean="0">
                <a:latin typeface="Lucida Sans" pitchFamily="34" charset="0"/>
              </a:rPr>
              <a:t>di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valutazione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autonomia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scolastica</a:t>
            </a:r>
            <a:r>
              <a:rPr lang="en-GB" dirty="0" smtClean="0">
                <a:latin typeface="Lucida Sans" pitchFamily="34" charset="0"/>
              </a:rPr>
              <a:t>. </a:t>
            </a:r>
            <a:endParaRPr lang="it-IT" dirty="0" smtClean="0">
              <a:latin typeface="Lucida Sans" pitchFamily="34" charset="0"/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 bwMode="auto">
          <a:xfrm>
            <a:off x="179512" y="1124744"/>
            <a:ext cx="8424936" cy="1584176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-14287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i questionari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154647"/>
            <a:ext cx="8352928" cy="139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000" b="1" i="1" dirty="0" err="1" smtClean="0">
                <a:solidFill>
                  <a:srgbClr val="0070C0"/>
                </a:solidFill>
                <a:latin typeface="Lucida Sans" pitchFamily="34" charset="0"/>
              </a:rPr>
              <a:t>Questionario</a:t>
            </a:r>
            <a:r>
              <a:rPr lang="en-GB" sz="2000" b="1" i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000" b="1" i="1" u="sng" dirty="0" err="1">
                <a:solidFill>
                  <a:srgbClr val="0070C0"/>
                </a:solidFill>
                <a:latin typeface="Lucida Sans" pitchFamily="34" charset="0"/>
              </a:rPr>
              <a:t>Studente</a:t>
            </a:r>
            <a:r>
              <a:rPr lang="en-GB" sz="2000" b="1" i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  <a:endParaRPr lang="en-GB" sz="2000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ambiente socio-economico;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motivazioni e atteggiamenti nei confronti della scuola;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strategie di studio della Matematica e delle Scienze.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179512" y="3501008"/>
            <a:ext cx="8424936" cy="1584176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1520" y="3530911"/>
            <a:ext cx="8352928" cy="134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000" b="1" i="1" dirty="0" err="1" smtClean="0">
                <a:solidFill>
                  <a:srgbClr val="0070C0"/>
                </a:solidFill>
                <a:latin typeface="Lucida Sans" pitchFamily="34" charset="0"/>
              </a:rPr>
              <a:t>Questionario</a:t>
            </a:r>
            <a:r>
              <a:rPr lang="en-GB" sz="2000" b="1" i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000" b="1" i="1" u="sng" dirty="0" err="1" smtClean="0">
                <a:solidFill>
                  <a:srgbClr val="0070C0"/>
                </a:solidFill>
                <a:latin typeface="Lucida Sans" pitchFamily="34" charset="0"/>
              </a:rPr>
              <a:t>Famiglia</a:t>
            </a:r>
            <a:r>
              <a:rPr lang="en-GB" sz="2000" b="1" i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  <a:endParaRPr lang="en-GB" sz="2000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Precedenti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attività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dello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studente</a:t>
            </a:r>
            <a:r>
              <a:rPr lang="en-GB" dirty="0" smtClean="0">
                <a:latin typeface="Lucida Sans" pitchFamily="34" charset="0"/>
              </a:rPr>
              <a:t> legate a </a:t>
            </a:r>
            <a:r>
              <a:rPr lang="en-GB" dirty="0" err="1" smtClean="0">
                <a:latin typeface="Lucida Sans" pitchFamily="34" charset="0"/>
              </a:rPr>
              <a:t>Lettura</a:t>
            </a:r>
            <a:r>
              <a:rPr lang="en-GB" dirty="0" smtClean="0">
                <a:latin typeface="Lucida Sans" pitchFamily="34" charset="0"/>
              </a:rPr>
              <a:t>, </a:t>
            </a:r>
            <a:r>
              <a:rPr lang="en-GB" dirty="0" err="1" smtClean="0">
                <a:latin typeface="Lucida Sans" pitchFamily="34" charset="0"/>
              </a:rPr>
              <a:t>Matematica</a:t>
            </a:r>
            <a:r>
              <a:rPr lang="en-GB" dirty="0" smtClean="0">
                <a:latin typeface="Lucida Sans" pitchFamily="34" charset="0"/>
              </a:rPr>
              <a:t> e </a:t>
            </a:r>
            <a:r>
              <a:rPr lang="en-GB" dirty="0" err="1" smtClean="0">
                <a:latin typeface="Lucida Sans" pitchFamily="34" charset="0"/>
              </a:rPr>
              <a:t>Scienze</a:t>
            </a:r>
            <a:r>
              <a:rPr lang="en-GB" dirty="0" smtClean="0">
                <a:latin typeface="Lucida Sans" pitchFamily="34" charset="0"/>
              </a:rPr>
              <a:t>;</a:t>
            </a:r>
          </a:p>
          <a:p>
            <a:pPr marL="252000" lvl="1" indent="-2520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 dirty="0" err="1" smtClean="0">
                <a:latin typeface="Lucida Sans" pitchFamily="34" charset="0"/>
              </a:rPr>
              <a:t>Grado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di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istruzione</a:t>
            </a:r>
            <a:r>
              <a:rPr lang="en-GB" dirty="0" smtClean="0">
                <a:latin typeface="Lucida Sans" pitchFamily="34" charset="0"/>
              </a:rPr>
              <a:t> e </a:t>
            </a:r>
            <a:r>
              <a:rPr lang="en-GB" dirty="0" err="1" smtClean="0">
                <a:latin typeface="Lucida Sans" pitchFamily="34" charset="0"/>
              </a:rPr>
              <a:t>occupazione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dei</a:t>
            </a:r>
            <a:r>
              <a:rPr lang="en-GB" dirty="0" smtClean="0">
                <a:latin typeface="Lucida Sans" pitchFamily="34" charset="0"/>
              </a:rPr>
              <a:t> </a:t>
            </a:r>
            <a:r>
              <a:rPr lang="en-GB" dirty="0" err="1" smtClean="0">
                <a:latin typeface="Lucida Sans" pitchFamily="34" charset="0"/>
              </a:rPr>
              <a:t>genitori</a:t>
            </a:r>
            <a:r>
              <a:rPr lang="en-GB" dirty="0" smtClean="0">
                <a:latin typeface="Lucida Sans" pitchFamily="34" charset="0"/>
              </a:rPr>
              <a:t>.</a:t>
            </a:r>
          </a:p>
        </p:txBody>
      </p:sp>
      <p:sp>
        <p:nvSpPr>
          <p:cNvPr id="9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build="allAtOnce"/>
      <p:bldP spid="16" grpId="0" animBg="1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-36512" y="-14064"/>
            <a:ext cx="9540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- Domini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dei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contenuti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III secondaria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611189" y="1268414"/>
            <a:ext cx="8064500" cy="446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Numero</a:t>
            </a:r>
            <a:r>
              <a:rPr lang="it-IT" sz="2200" dirty="0">
                <a:latin typeface="Lucida Sans" pitchFamily="34" charset="0"/>
              </a:rPr>
              <a:t> (numeri naturali, frazioni e decimali, rapporto, proporzione e percentuale).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Algebra</a:t>
            </a:r>
            <a:r>
              <a:rPr lang="it-IT" sz="2200" dirty="0">
                <a:latin typeface="Lucida Sans" pitchFamily="34" charset="0"/>
              </a:rPr>
              <a:t> (sequenze, espressioni algebriche, equazioni/formule e funzioni</a:t>
            </a:r>
            <a:r>
              <a:rPr lang="it-IT" sz="2200" dirty="0" smtClean="0">
                <a:latin typeface="Lucida Sans" pitchFamily="34" charset="0"/>
              </a:rPr>
              <a:t>)</a:t>
            </a:r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Geometria</a:t>
            </a:r>
            <a:r>
              <a:rPr lang="it-IT" sz="2200" dirty="0">
                <a:latin typeface="Lucida Sans" pitchFamily="34" charset="0"/>
              </a:rPr>
              <a:t> (figure geometriche, misure geometriche, posizione e movimento).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Dati e probabilità</a:t>
            </a:r>
            <a:r>
              <a:rPr lang="it-IT" sz="2200" dirty="0">
                <a:latin typeface="Lucida Sans" pitchFamily="34" charset="0"/>
              </a:rPr>
              <a:t> (organizzazione e rappresentazione dati, </a:t>
            </a:r>
            <a:r>
              <a:rPr lang="it-IT" sz="2200" dirty="0" err="1">
                <a:latin typeface="Lucida Sans" pitchFamily="34" charset="0"/>
              </a:rPr>
              <a:t>interepretazione</a:t>
            </a:r>
            <a:r>
              <a:rPr lang="it-IT" sz="2200" dirty="0">
                <a:latin typeface="Lucida Sans" pitchFamily="34" charset="0"/>
              </a:rPr>
              <a:t> dei dati, probabilità).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-36512" y="-14064"/>
            <a:ext cx="9540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- Domini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dei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contenuti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IV primaria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611189" y="1268414"/>
            <a:ext cx="8064500" cy="446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Numero</a:t>
            </a:r>
            <a:r>
              <a:rPr lang="it-IT" sz="2400" dirty="0">
                <a:latin typeface="Lucida Sans" pitchFamily="34" charset="0"/>
              </a:rPr>
              <a:t> (numeri naturali, frazioni e decimali, rapporto, proporzione e percentuale).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Figure geometriche e misure</a:t>
            </a:r>
            <a:r>
              <a:rPr lang="it-IT" sz="2400" dirty="0" smtClean="0">
                <a:latin typeface="Lucida Sans" pitchFamily="34" charset="0"/>
              </a:rPr>
              <a:t> (rette e angoli, figure piane e solidi, posizione e movimento).</a:t>
            </a: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Visualizzazione di dati</a:t>
            </a:r>
            <a:r>
              <a:rPr lang="it-IT" sz="2400" dirty="0" smtClean="0">
                <a:latin typeface="Lucida Sans" pitchFamily="34" charset="0"/>
              </a:rPr>
              <a:t> </a:t>
            </a:r>
            <a:r>
              <a:rPr lang="it-IT" sz="2400" dirty="0">
                <a:latin typeface="Lucida Sans" pitchFamily="34" charset="0"/>
              </a:rPr>
              <a:t>(organizzazione e rappresentazione dati, </a:t>
            </a:r>
            <a:r>
              <a:rPr lang="it-IT" sz="2400" dirty="0" smtClean="0">
                <a:latin typeface="Lucida Sans" pitchFamily="34" charset="0"/>
              </a:rPr>
              <a:t>lettura e interpretazione </a:t>
            </a:r>
            <a:r>
              <a:rPr lang="it-IT" sz="2400" dirty="0">
                <a:latin typeface="Lucida Sans" pitchFamily="34" charset="0"/>
              </a:rPr>
              <a:t>dei </a:t>
            </a:r>
            <a:r>
              <a:rPr lang="it-IT" sz="2400" dirty="0" smtClean="0">
                <a:latin typeface="Lucida Sans" pitchFamily="34" charset="0"/>
              </a:rPr>
              <a:t>dati).</a:t>
            </a:r>
            <a:endParaRPr lang="it-IT" sz="2400" dirty="0"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-14287" y="-15808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– Domini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cognitivi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III secondaria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251148" y="2688927"/>
            <a:ext cx="85693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Conoscenza</a:t>
            </a:r>
            <a:r>
              <a:rPr lang="it-IT" sz="2400" dirty="0">
                <a:latin typeface="Lucida Sans" pitchFamily="34" charset="0"/>
              </a:rPr>
              <a:t> (ricordare, riconoscere, eseguire calcoli, recuperare, misurare, classificare/ordinare).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Applicazione</a:t>
            </a:r>
            <a:r>
              <a:rPr lang="it-IT" sz="2400" dirty="0">
                <a:latin typeface="Lucida Sans" pitchFamily="34" charset="0"/>
              </a:rPr>
              <a:t> (scegliere, rappresentare, </a:t>
            </a:r>
            <a:r>
              <a:rPr lang="it-IT" sz="2400" dirty="0" err="1">
                <a:latin typeface="Lucida Sans" pitchFamily="34" charset="0"/>
              </a:rPr>
              <a:t>modellizzare</a:t>
            </a:r>
            <a:r>
              <a:rPr lang="it-IT" sz="2400" dirty="0">
                <a:latin typeface="Lucida Sans" pitchFamily="34" charset="0"/>
              </a:rPr>
              <a:t>, implementare,  risolvere problemi di routine).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Ragionamento</a:t>
            </a:r>
            <a:r>
              <a:rPr lang="it-IT" sz="2400" dirty="0">
                <a:latin typeface="Lucida Sans" pitchFamily="34" charset="0"/>
              </a:rPr>
              <a:t> (analizzare, generalizzare, sintetizzare/integrare, giustificare, risolvere problemi non di routine).</a:t>
            </a:r>
            <a:r>
              <a:rPr lang="it-IT" sz="2400" dirty="0"/>
              <a:t>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51520" y="1087576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latin typeface="Lucida Sans" pitchFamily="34" charset="0"/>
              </a:rPr>
              <a:t>Per rispondere correttamente agli item gli studenti, oltre ad avere una certa familiarità con i contenuti di Matematica e  Scienze proposti, devono anche dimostrare di avere un certo numero di </a:t>
            </a:r>
            <a:r>
              <a:rPr lang="it-IT" sz="2400" b="1" u="sng" dirty="0" smtClean="0">
                <a:solidFill>
                  <a:srgbClr val="0070C0"/>
                </a:solidFill>
                <a:latin typeface="Lucida Sans" pitchFamily="34" charset="0"/>
              </a:rPr>
              <a:t>abilità cognitive</a:t>
            </a:r>
            <a:r>
              <a:rPr lang="it-IT" sz="2200" dirty="0" smtClean="0">
                <a:latin typeface="Lucida Sans" pitchFamily="34" charset="0"/>
              </a:rPr>
              <a:t>.</a:t>
            </a:r>
            <a:endParaRPr lang="it-IT" sz="2200" dirty="0">
              <a:latin typeface="Lucida Sans" pitchFamily="34" charset="0"/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9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uiExpand="1" build="p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-14287" y="-99392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– Domini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cognitivi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IV primaria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251148" y="2688927"/>
            <a:ext cx="85693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Conoscenza</a:t>
            </a:r>
            <a:r>
              <a:rPr lang="it-IT" sz="2400" dirty="0">
                <a:latin typeface="Lucida Sans" pitchFamily="34" charset="0"/>
              </a:rPr>
              <a:t> (ricordare, riconoscere, eseguire calcoli, recuperare, misurare, classificare/ordinare).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Applicazione</a:t>
            </a:r>
            <a:r>
              <a:rPr lang="it-IT" sz="2400" dirty="0">
                <a:latin typeface="Lucida Sans" pitchFamily="34" charset="0"/>
              </a:rPr>
              <a:t> (scegliere, rappresentare, </a:t>
            </a:r>
            <a:r>
              <a:rPr lang="it-IT" sz="2400" dirty="0" err="1">
                <a:latin typeface="Lucida Sans" pitchFamily="34" charset="0"/>
              </a:rPr>
              <a:t>modellizzare</a:t>
            </a:r>
            <a:r>
              <a:rPr lang="it-IT" sz="2400" dirty="0">
                <a:latin typeface="Lucida Sans" pitchFamily="34" charset="0"/>
              </a:rPr>
              <a:t>, implementare,  risolvere problemi di routine).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Ragionamento</a:t>
            </a:r>
            <a:r>
              <a:rPr lang="it-IT" sz="2400" dirty="0">
                <a:latin typeface="Lucida Sans" pitchFamily="34" charset="0"/>
              </a:rPr>
              <a:t> (analizzare, generalizzare, sintetizzare/integrare, giustificare, risolvere problemi non di routine).</a:t>
            </a:r>
            <a:r>
              <a:rPr lang="it-IT" sz="2400" dirty="0"/>
              <a:t>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51520" y="1087576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latin typeface="Lucida Sans" pitchFamily="34" charset="0"/>
              </a:rPr>
              <a:t>Per rispondere correttamente agli item gli studenti, oltre ad avere una certa familiarità con i contenuti di Matematica e  Scienze proposti, devono anche dimostrare di avere un certo numero di </a:t>
            </a:r>
            <a:r>
              <a:rPr lang="it-IT" sz="2400" b="1" u="sng" dirty="0" smtClean="0">
                <a:solidFill>
                  <a:srgbClr val="0070C0"/>
                </a:solidFill>
                <a:latin typeface="Lucida Sans" pitchFamily="34" charset="0"/>
              </a:rPr>
              <a:t>abilità cognitive</a:t>
            </a:r>
            <a:r>
              <a:rPr lang="it-IT" sz="2200" dirty="0" smtClean="0">
                <a:latin typeface="Lucida Sans" pitchFamily="34" charset="0"/>
              </a:rPr>
              <a:t>.</a:t>
            </a:r>
            <a:endParaRPr lang="it-IT" sz="2200" dirty="0">
              <a:latin typeface="Lucida Sans" pitchFamily="34" charset="0"/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9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p"/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4" y="620688"/>
            <a:ext cx="8064500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 eaLnBrk="1" hangingPunct="1"/>
            <a:endParaRPr lang="en-GB" b="1" dirty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Biologia</a:t>
            </a: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000" dirty="0">
                <a:latin typeface="Lucida Sans" pitchFamily="34" charset="0"/>
              </a:rPr>
              <a:t>(caratteristiche, classificazione e processi vitali degli organismi; cellule e loro funzioni; cicli di vita, riproduzione ed ereditarietà; diversità, adattamento e selezione naturale; ecosistemi; salute dell’uomo).</a:t>
            </a:r>
          </a:p>
          <a:p>
            <a:pPr eaLnBrk="1" hangingPunct="1">
              <a:buFontTx/>
              <a:buChar char="•"/>
            </a:pPr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Chimica </a:t>
            </a:r>
            <a:r>
              <a:rPr lang="it-IT" sz="2000" dirty="0">
                <a:latin typeface="Lucida Sans" pitchFamily="34" charset="0"/>
              </a:rPr>
              <a:t>(classificazione e composizione della materia; proprietà della materia; trasformazione chimica).</a:t>
            </a:r>
          </a:p>
          <a:p>
            <a:pPr eaLnBrk="1" hangingPunct="1"/>
            <a:endParaRPr lang="it-IT" sz="22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Fisica </a:t>
            </a:r>
            <a:r>
              <a:rPr lang="it-IT" sz="2000" dirty="0">
                <a:latin typeface="Lucida Sans" pitchFamily="34" charset="0"/>
              </a:rPr>
              <a:t>(stati fisici e trasformazioni nella materia; trasformazioni di energia, calore e temperatura; luce; suono; elettricità e magnetismo; forze e moto).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2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Scienze della Terra </a:t>
            </a:r>
            <a:r>
              <a:rPr lang="it-IT" sz="2000" dirty="0">
                <a:latin typeface="Lucida Sans" pitchFamily="34" charset="0"/>
              </a:rPr>
              <a:t>(struttura e caratteristiche fisiche della Terra; processi, cicli e storia della Terra; risorse della Terra, uso e conservazione; la Terra nel sistema solare e nell’Universo).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-14287" y="-15808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dei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contenuti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III secondaria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18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4" y="620688"/>
            <a:ext cx="8064500" cy="555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 eaLnBrk="1" hangingPunct="1"/>
            <a:endParaRPr lang="en-GB" sz="2400" b="1" dirty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Scienze della vita </a:t>
            </a:r>
            <a:r>
              <a:rPr lang="it-IT" sz="2400" dirty="0" smtClean="0">
                <a:latin typeface="Lucida Sans" pitchFamily="34" charset="0"/>
              </a:rPr>
              <a:t>(caratteristiche e processi degli esseri viventi; cicli di vita, riproduzione ed ereditarietà; interazioni con l’ambiente; ecosistemi; salute dell’uomo).</a:t>
            </a:r>
            <a:endParaRPr lang="it-IT" sz="2400" dirty="0">
              <a:latin typeface="Lucida Sans" pitchFamily="34" charset="0"/>
            </a:endParaRPr>
          </a:p>
          <a:p>
            <a:pPr eaLnBrk="1" hangingPunct="1"/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Scienze fisiche </a:t>
            </a:r>
            <a:r>
              <a:rPr lang="it-IT" sz="2400" dirty="0" smtClean="0">
                <a:latin typeface="Lucida Sans" pitchFamily="34" charset="0"/>
              </a:rPr>
              <a:t>(classificazione e proprietà della materia; fonti di energia, calore e temperatura; luce e suono; elettricità e magnetismo; forze e moto).</a:t>
            </a:r>
            <a:endParaRPr lang="it-IT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Scienze della Terra </a:t>
            </a:r>
            <a:r>
              <a:rPr lang="it-IT" sz="2400" dirty="0" smtClean="0">
                <a:latin typeface="Lucida Sans" pitchFamily="34" charset="0"/>
              </a:rPr>
              <a:t>(struttura, caratteristiche fisiche e risorse della Terra; processi, cicli e storia della Terra; la Terra nel sistema solare).</a:t>
            </a:r>
            <a:endParaRPr lang="it-IT" sz="2400" dirty="0">
              <a:latin typeface="Lucida Sans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-14287" y="-15808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dei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contenuti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IV primaria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4438" y="3190324"/>
            <a:ext cx="8531333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2200" dirty="0" err="1" smtClean="0">
                <a:latin typeface="Lucida Sans" pitchFamily="34" charset="0"/>
              </a:rPr>
              <a:t>Indagine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internazionale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promossa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da</a:t>
            </a:r>
            <a:endParaRPr lang="en-GB" sz="2200" dirty="0" smtClean="0">
              <a:latin typeface="Lucida Sans" pitchFamily="34" charset="0"/>
            </a:endParaRPr>
          </a:p>
          <a:p>
            <a:pPr algn="ctr" eaLnBrk="1" hangingPunct="1">
              <a:spcBef>
                <a:spcPts val="1200"/>
              </a:spcBef>
            </a:pPr>
            <a:r>
              <a:rPr lang="en-GB" sz="2800" b="1" dirty="0" smtClean="0">
                <a:solidFill>
                  <a:srgbClr val="0070C0"/>
                </a:solidFill>
                <a:latin typeface="Lucida Sans" pitchFamily="34" charset="0"/>
              </a:rPr>
              <a:t>IEA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>
                <a:latin typeface="Lucida Sans" pitchFamily="34" charset="0"/>
              </a:rPr>
              <a:t/>
            </a:r>
            <a:br>
              <a:rPr lang="en-GB" sz="2800" dirty="0">
                <a:latin typeface="Lucida Sans" pitchFamily="34" charset="0"/>
              </a:rPr>
            </a:br>
            <a:r>
              <a:rPr lang="en-GB" sz="2800" dirty="0" smtClean="0">
                <a:latin typeface="Lucida Sans" pitchFamily="34" charset="0"/>
              </a:rPr>
              <a:t> (</a:t>
            </a:r>
            <a:r>
              <a:rPr lang="it-IT" sz="2800" dirty="0" smtClean="0">
                <a:latin typeface="Lucida Sans" pitchFamily="34" charset="0"/>
              </a:rPr>
              <a:t>International </a:t>
            </a:r>
            <a:r>
              <a:rPr lang="it-IT" sz="2800" dirty="0" err="1" smtClean="0">
                <a:latin typeface="Lucida Sans" pitchFamily="34" charset="0"/>
              </a:rPr>
              <a:t>Association</a:t>
            </a:r>
            <a:r>
              <a:rPr lang="it-IT" sz="2800" dirty="0" smtClean="0">
                <a:latin typeface="Lucida Sans" pitchFamily="34" charset="0"/>
              </a:rPr>
              <a:t> </a:t>
            </a:r>
            <a:r>
              <a:rPr lang="it-IT" sz="2800" dirty="0" err="1" smtClean="0">
                <a:latin typeface="Lucida Sans" pitchFamily="34" charset="0"/>
              </a:rPr>
              <a:t>for</a:t>
            </a:r>
            <a:r>
              <a:rPr lang="it-IT" sz="2800" dirty="0" smtClean="0">
                <a:latin typeface="Lucida Sans" pitchFamily="34" charset="0"/>
              </a:rPr>
              <a:t> the </a:t>
            </a:r>
            <a:r>
              <a:rPr lang="it-IT" sz="2800" dirty="0" err="1" smtClean="0">
                <a:latin typeface="Lucida Sans" pitchFamily="34" charset="0"/>
              </a:rPr>
              <a:t>Evaluation</a:t>
            </a:r>
            <a:r>
              <a:rPr lang="it-IT" sz="2800" dirty="0" smtClean="0">
                <a:latin typeface="Lucida Sans" pitchFamily="34" charset="0"/>
              </a:rPr>
              <a:t> </a:t>
            </a:r>
            <a:r>
              <a:rPr lang="it-IT" sz="2800" dirty="0" err="1">
                <a:latin typeface="Lucida Sans" pitchFamily="34" charset="0"/>
              </a:rPr>
              <a:t>of</a:t>
            </a:r>
            <a:r>
              <a:rPr lang="it-IT" sz="2800" dirty="0">
                <a:latin typeface="Lucida Sans" pitchFamily="34" charset="0"/>
              </a:rPr>
              <a:t> Educational </a:t>
            </a:r>
            <a:r>
              <a:rPr lang="it-IT" sz="2800" dirty="0" err="1">
                <a:latin typeface="Lucida Sans" pitchFamily="34" charset="0"/>
              </a:rPr>
              <a:t>Achievement</a:t>
            </a:r>
            <a:r>
              <a:rPr lang="en-GB" sz="2800" dirty="0" smtClean="0">
                <a:latin typeface="Lucida Sans" pitchFamily="34" charset="0"/>
              </a:rPr>
              <a:t>)</a:t>
            </a:r>
            <a:endParaRPr lang="en-GB" sz="2800" dirty="0">
              <a:latin typeface="Lucida Sans" pitchFamily="34" charset="0"/>
            </a:endParaRPr>
          </a:p>
          <a:p>
            <a:pPr algn="ctr" eaLnBrk="1" hangingPunct="1"/>
            <a:r>
              <a:rPr lang="it-IT" sz="2200" dirty="0" smtClean="0">
                <a:latin typeface="Lucida Sans" pitchFamily="34" charset="0"/>
              </a:rPr>
              <a:t>associazione </a:t>
            </a:r>
            <a:r>
              <a:rPr lang="it-IT" sz="2200" dirty="0">
                <a:latin typeface="Lucida Sans" pitchFamily="34" charset="0"/>
              </a:rPr>
              <a:t>internazionale indipendente di centri di </a:t>
            </a:r>
            <a:r>
              <a:rPr lang="it-IT" sz="2200" dirty="0" smtClean="0">
                <a:latin typeface="Lucida Sans" pitchFamily="34" charset="0"/>
              </a:rPr>
              <a:t>ricerca, </a:t>
            </a:r>
          </a:p>
          <a:p>
            <a:pPr algn="ctr" eaLnBrk="1" hangingPunct="1"/>
            <a:r>
              <a:rPr lang="it-IT" sz="2200" dirty="0" smtClean="0">
                <a:latin typeface="Lucida Sans" pitchFamily="34" charset="0"/>
              </a:rPr>
              <a:t>nata </a:t>
            </a:r>
            <a:r>
              <a:rPr lang="it-IT" sz="2200" dirty="0">
                <a:latin typeface="Lucida Sans" pitchFamily="34" charset="0"/>
              </a:rPr>
              <a:t>con lo scopo di condurre ricerche comparative internazionali nel campo della valutazione. 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-242887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L’INDAGINE TIMSS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23528" y="980728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66"/>
                </a:solidFill>
                <a:latin typeface="Lucida Sans" pitchFamily="34" charset="0"/>
              </a:rPr>
              <a:t>Trends in International Mathematics and Science Study</a:t>
            </a:r>
          </a:p>
          <a:p>
            <a:pPr algn="ctr"/>
            <a:r>
              <a:rPr lang="en-US" sz="3600" b="1" dirty="0" smtClean="0">
                <a:solidFill>
                  <a:srgbClr val="000066"/>
                </a:solidFill>
                <a:latin typeface="Lucida Sans" pitchFamily="34" charset="0"/>
              </a:rPr>
              <a:t>(TIMSS)</a:t>
            </a:r>
            <a:endParaRPr lang="it-IT" sz="3600" dirty="0">
              <a:latin typeface="Lucida Sans" pitchFamily="34" charset="0"/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9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3178696" cy="288032"/>
          </a:xfrm>
        </p:spPr>
        <p:txBody>
          <a:bodyPr/>
          <a:lstStyle/>
          <a:p>
            <a:r>
              <a:rPr lang="it-IT" dirty="0" smtClean="0"/>
              <a:t>Frascati, </a:t>
            </a:r>
            <a:r>
              <a:rPr lang="it-IT" dirty="0" smtClean="0"/>
              <a:t>1 e 2 Marzo </a:t>
            </a:r>
            <a:r>
              <a:rPr lang="it-IT" dirty="0" smtClean="0"/>
              <a:t>2011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allAtOnce"/>
      <p:bldP spid="6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68314" y="1106038"/>
            <a:ext cx="8064500" cy="527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Conoscenza </a:t>
            </a:r>
            <a:r>
              <a:rPr lang="it-IT" sz="2000" dirty="0">
                <a:latin typeface="Lucida Sans" pitchFamily="34" charset="0"/>
              </a:rPr>
              <a:t>(ricordare/riconoscere, definire, descrivere, illustrare con esempi, uso di strumenti e procedure).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Applicazione </a:t>
            </a:r>
            <a:r>
              <a:rPr lang="it-IT" sz="2000" dirty="0">
                <a:latin typeface="Lucida Sans" pitchFamily="34" charset="0"/>
              </a:rPr>
              <a:t>(confrontare/contrapporre/classificare, utilizzare modelli, mettere in relazione, interpretare informazioni, trovare soluzioni, spiegare).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Ragionamento </a:t>
            </a:r>
            <a:r>
              <a:rPr lang="it-IT" sz="2000" dirty="0">
                <a:latin typeface="Lucida Sans" pitchFamily="34" charset="0"/>
              </a:rPr>
              <a:t>(analizzare/risolvere problemi, integrare/ sintetizzare, ipotizzare/prevedere, progettare/ pianificare, trarre conclusioni, generalizzare, valutare, giustificare).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Indagine scientifica </a:t>
            </a:r>
            <a:r>
              <a:rPr lang="it-IT" sz="2000" dirty="0" smtClean="0">
                <a:latin typeface="Lucida Sans" pitchFamily="34" charset="0"/>
              </a:rPr>
              <a:t>(formulare </a:t>
            </a:r>
            <a:r>
              <a:rPr lang="it-IT" sz="2000" dirty="0">
                <a:latin typeface="Lucida Sans" pitchFamily="34" charset="0"/>
              </a:rPr>
              <a:t>domande e ipotesi, progettare indagini, rappresentare dati, analizzare e interpretare dati; trarre conclusioni e svolgere spiegazioni). 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-14287" y="-15808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cognitivi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III secondaria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20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68314" y="1455859"/>
            <a:ext cx="8064500" cy="377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Conoscenza </a:t>
            </a:r>
            <a:r>
              <a:rPr lang="it-IT" sz="2000" dirty="0">
                <a:latin typeface="Lucida Sans" pitchFamily="34" charset="0"/>
              </a:rPr>
              <a:t>(ricordare/riconoscere, definire, descrivere, illustrare con esempi, uso di strumenti e procedure).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Applicazione </a:t>
            </a:r>
            <a:r>
              <a:rPr lang="it-IT" sz="2000" dirty="0">
                <a:latin typeface="Lucida Sans" pitchFamily="34" charset="0"/>
              </a:rPr>
              <a:t>(confrontare/contrapporre/classificare, utilizzare modelli, mettere in relazione, interpretare informazioni, trovare soluzioni, spiegare).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24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Ragionamento </a:t>
            </a:r>
            <a:r>
              <a:rPr lang="it-IT" sz="2000" dirty="0">
                <a:latin typeface="Lucida Sans" pitchFamily="34" charset="0"/>
              </a:rPr>
              <a:t>(analizzare/risolvere problemi, integrare/ sintetizzare, ipotizzare/prevedere, progettare/ pianificare, trarre conclusioni, generalizzare, valutare, giustificare</a:t>
            </a:r>
            <a:r>
              <a:rPr lang="it-IT" sz="2000" dirty="0" smtClean="0">
                <a:latin typeface="Lucida Sans" pitchFamily="34" charset="0"/>
              </a:rPr>
              <a:t>).</a:t>
            </a:r>
            <a:endParaRPr lang="it-IT" sz="2000" dirty="0">
              <a:latin typeface="Lucida Sans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-14287" y="-86072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cognitivi</a:t>
            </a:r>
          </a:p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IV primaria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21</a:t>
            </a:fld>
            <a:endParaRPr lang="it-IT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1520" y="1196752"/>
            <a:ext cx="86868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dirty="0" err="1" smtClean="0">
                <a:latin typeface="Lucida Sans" pitchFamily="34" charset="0"/>
              </a:rPr>
              <a:t>Sul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sito</a:t>
            </a:r>
            <a:r>
              <a:rPr lang="en-GB" sz="2800" dirty="0" smtClean="0">
                <a:latin typeface="Lucida Sans" pitchFamily="34" charset="0"/>
              </a:rPr>
              <a:t> TIMSS </a:t>
            </a:r>
            <a:r>
              <a:rPr lang="en-GB" sz="2800" dirty="0" err="1" smtClean="0">
                <a:latin typeface="Lucida Sans" pitchFamily="34" charset="0"/>
              </a:rPr>
              <a:t>ai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seguenti</a:t>
            </a:r>
            <a:r>
              <a:rPr lang="en-GB" sz="2800" dirty="0" smtClean="0">
                <a:latin typeface="Lucida Sans" pitchFamily="34" charset="0"/>
              </a:rPr>
              <a:t> link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800" dirty="0" smtClean="0">
              <a:latin typeface="Lucida Sans" pitchFamily="34" charset="0"/>
            </a:endParaRPr>
          </a:p>
          <a:p>
            <a:pPr algn="ctr" eaLnBrk="1" hangingPunct="1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 i="1" dirty="0" smtClean="0">
                <a:solidFill>
                  <a:srgbClr val="0070C0"/>
                </a:solidFill>
                <a:latin typeface="Lucida Sans" pitchFamily="34" charset="0"/>
              </a:rPr>
              <a:t>http://timss.bc.edu/timss2003i/mathD.html</a:t>
            </a:r>
          </a:p>
          <a:p>
            <a:pPr algn="ctr" eaLnBrk="1" hangingPunct="1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i="1" dirty="0" smtClean="0">
                <a:solidFill>
                  <a:srgbClr val="0070C0"/>
                </a:solidFill>
                <a:latin typeface="Lucida Sans" pitchFamily="34" charset="0"/>
              </a:rPr>
              <a:t>http://timss.bc.edu/TIMSS2007/mathreport.html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i="1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dirty="0" err="1" smtClean="0">
                <a:latin typeface="Lucida Sans" pitchFamily="34" charset="0"/>
              </a:rPr>
              <a:t>sono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disponibili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i</a:t>
            </a:r>
            <a:r>
              <a:rPr lang="en-GB" sz="2800" dirty="0" smtClean="0">
                <a:latin typeface="Lucida Sans" pitchFamily="34" charset="0"/>
              </a:rPr>
              <a:t> report </a:t>
            </a:r>
            <a:r>
              <a:rPr lang="en-GB" sz="2800" dirty="0" err="1" smtClean="0">
                <a:latin typeface="Lucida Sans" pitchFamily="34" charset="0"/>
              </a:rPr>
              <a:t>relativi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alle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indagini</a:t>
            </a:r>
            <a:r>
              <a:rPr lang="en-GB" sz="2800" dirty="0" smtClean="0">
                <a:latin typeface="Lucida Sans" pitchFamily="34" charset="0"/>
              </a:rPr>
              <a:t> 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b="1" dirty="0" smtClean="0">
                <a:solidFill>
                  <a:srgbClr val="0070C0"/>
                </a:solidFill>
                <a:latin typeface="Lucida Sans" pitchFamily="34" charset="0"/>
              </a:rPr>
              <a:t>TIMSS 2003 e TIMSS 2007 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dirty="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28679" name="Picture 7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– Alcuni risultati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724128" y="3213100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21436" t="93593" r="41833"/>
          <a:stretch>
            <a:fillRect/>
          </a:stretch>
        </p:blipFill>
        <p:spPr bwMode="auto">
          <a:xfrm>
            <a:off x="6012160" y="5036489"/>
            <a:ext cx="2880320" cy="48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59140" t="93593" b="-1057"/>
          <a:stretch>
            <a:fillRect/>
          </a:stretch>
        </p:blipFill>
        <p:spPr bwMode="auto">
          <a:xfrm>
            <a:off x="6084168" y="5589240"/>
            <a:ext cx="3024336" cy="52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 r="29589" b="25600"/>
          <a:stretch>
            <a:fillRect/>
          </a:stretch>
        </p:blipFill>
        <p:spPr bwMode="auto">
          <a:xfrm>
            <a:off x="96375" y="692696"/>
            <a:ext cx="5555745" cy="561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e 9"/>
          <p:cNvSpPr/>
          <p:nvPr/>
        </p:nvSpPr>
        <p:spPr bwMode="auto">
          <a:xfrm>
            <a:off x="107504" y="3140968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4644008" y="3140968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14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III secondaria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539903" y="3645148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21436" t="93593" r="41833"/>
          <a:stretch>
            <a:fillRect/>
          </a:stretch>
        </p:blipFill>
        <p:spPr bwMode="auto">
          <a:xfrm>
            <a:off x="6012160" y="5036489"/>
            <a:ext cx="2880320" cy="48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59140" t="93593" b="-1057"/>
          <a:stretch>
            <a:fillRect/>
          </a:stretch>
        </p:blipFill>
        <p:spPr bwMode="auto">
          <a:xfrm>
            <a:off x="6084168" y="5589240"/>
            <a:ext cx="3024336" cy="52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 r="31467" b="37523"/>
          <a:stretch>
            <a:fillRect/>
          </a:stretch>
        </p:blipFill>
        <p:spPr bwMode="auto">
          <a:xfrm>
            <a:off x="35496" y="620688"/>
            <a:ext cx="5426154" cy="568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e 9"/>
          <p:cNvSpPr/>
          <p:nvPr/>
        </p:nvSpPr>
        <p:spPr bwMode="auto">
          <a:xfrm>
            <a:off x="107504" y="364502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4499992" y="3573016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15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 cstate="print"/>
          <a:srcRect r="60967" b="60080"/>
          <a:stretch>
            <a:fillRect/>
          </a:stretch>
        </p:blipFill>
        <p:spPr bwMode="auto">
          <a:xfrm>
            <a:off x="467544" y="1431342"/>
            <a:ext cx="3600400" cy="408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59771" r="1581" b="60080"/>
          <a:stretch>
            <a:fillRect/>
          </a:stretch>
        </p:blipFill>
        <p:spPr bwMode="auto">
          <a:xfrm>
            <a:off x="4895527" y="1412776"/>
            <a:ext cx="3564905" cy="408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e 8"/>
          <p:cNvSpPr/>
          <p:nvPr/>
        </p:nvSpPr>
        <p:spPr bwMode="auto">
          <a:xfrm>
            <a:off x="395536" y="3861048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4788024" y="400506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8172400" y="4005064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3779912" y="3789040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15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112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 cstate="print"/>
          <a:srcRect t="48992" r="60741" b="10886"/>
          <a:stretch>
            <a:fillRect/>
          </a:stretch>
        </p:blipFill>
        <p:spPr bwMode="auto">
          <a:xfrm>
            <a:off x="179512" y="1242048"/>
            <a:ext cx="3960440" cy="449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59392" t="48992" r="635" b="10886"/>
          <a:stretch>
            <a:fillRect/>
          </a:stretch>
        </p:blipFill>
        <p:spPr bwMode="auto">
          <a:xfrm>
            <a:off x="4644008" y="1242048"/>
            <a:ext cx="4032448" cy="449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e 8"/>
          <p:cNvSpPr/>
          <p:nvPr/>
        </p:nvSpPr>
        <p:spPr bwMode="auto">
          <a:xfrm>
            <a:off x="179512" y="4437112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4788024" y="4653136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8460432" y="4653136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3851920" y="4437112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15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112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 cstate="print"/>
          <a:srcRect r="60532" b="60080"/>
          <a:stretch>
            <a:fillRect/>
          </a:stretch>
        </p:blipFill>
        <p:spPr bwMode="auto">
          <a:xfrm>
            <a:off x="216024" y="764704"/>
            <a:ext cx="3491880" cy="391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59888" t="48992" r="1045" b="11092"/>
          <a:stretch>
            <a:fillRect/>
          </a:stretch>
        </p:blipFill>
        <p:spPr bwMode="auto">
          <a:xfrm>
            <a:off x="5004048" y="2276872"/>
            <a:ext cx="3456384" cy="391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e 8"/>
          <p:cNvSpPr/>
          <p:nvPr/>
        </p:nvSpPr>
        <p:spPr bwMode="auto">
          <a:xfrm>
            <a:off x="179512" y="306896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4932040" y="5257775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Freccia circolare in giù 10"/>
          <p:cNvSpPr/>
          <p:nvPr/>
        </p:nvSpPr>
        <p:spPr bwMode="auto">
          <a:xfrm rot="1414711">
            <a:off x="3764867" y="980802"/>
            <a:ext cx="2880685" cy="720080"/>
          </a:xfrm>
          <a:prstGeom prst="curvedDown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2411760" y="3030860"/>
            <a:ext cx="12241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7236296" y="5229200"/>
            <a:ext cx="12241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Freccia a destra con strisce 13"/>
          <p:cNvSpPr/>
          <p:nvPr/>
        </p:nvSpPr>
        <p:spPr bwMode="auto">
          <a:xfrm rot="1750720">
            <a:off x="3393343" y="4110554"/>
            <a:ext cx="4071220" cy="360040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27</a:t>
            </a:fld>
            <a:endParaRPr lang="it-IT"/>
          </a:p>
        </p:txBody>
      </p:sp>
      <p:sp>
        <p:nvSpPr>
          <p:cNvPr id="17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Sintesi Trend (</a:t>
            </a:r>
            <a:r>
              <a:rPr lang="it-IT" sz="2400" b="1" dirty="0" err="1" smtClean="0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.)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28</a:t>
            </a:fld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611560" y="1772816"/>
            <a:ext cx="7943984" cy="1008112"/>
            <a:chOff x="1475656" y="3717032"/>
            <a:chExt cx="7943984" cy="100811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6942" t="19313" r="22856" b="76283"/>
            <a:stretch>
              <a:fillRect/>
            </a:stretch>
          </p:blipFill>
          <p:spPr bwMode="auto">
            <a:xfrm>
              <a:off x="1475656" y="3717032"/>
              <a:ext cx="7943984" cy="522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6942" t="87908" r="22856" b="7845"/>
            <a:stretch>
              <a:fillRect/>
            </a:stretch>
          </p:blipFill>
          <p:spPr bwMode="auto">
            <a:xfrm>
              <a:off x="1475656" y="4221088"/>
              <a:ext cx="7943984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uppo 9"/>
          <p:cNvGrpSpPr/>
          <p:nvPr/>
        </p:nvGrpSpPr>
        <p:grpSpPr>
          <a:xfrm>
            <a:off x="539552" y="4334243"/>
            <a:ext cx="8136904" cy="1254997"/>
            <a:chOff x="1691680" y="764704"/>
            <a:chExt cx="3384377" cy="462909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24727" t="56596" r="19164" b="37947"/>
            <a:stretch>
              <a:fillRect/>
            </a:stretch>
          </p:blipFill>
          <p:spPr bwMode="auto">
            <a:xfrm>
              <a:off x="1691681" y="980728"/>
              <a:ext cx="3384376" cy="246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24727" t="20297" r="19164" b="74928"/>
            <a:stretch>
              <a:fillRect/>
            </a:stretch>
          </p:blipFill>
          <p:spPr bwMode="auto">
            <a:xfrm>
              <a:off x="1691680" y="764704"/>
              <a:ext cx="3384376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CasellaDiTesto 12"/>
          <p:cNvSpPr txBox="1"/>
          <p:nvPr/>
        </p:nvSpPr>
        <p:spPr>
          <a:xfrm>
            <a:off x="2339752" y="83671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IV primaria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339752" y="34197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III secondaria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539552" y="220486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539552" y="486916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6588224" y="2348880"/>
            <a:ext cx="1584176" cy="57606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6660232" y="5013176"/>
            <a:ext cx="1656184" cy="64807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99392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Differenze di genere (</a:t>
            </a:r>
            <a:r>
              <a:rPr lang="it-IT" sz="2400" b="1" dirty="0" err="1" smtClean="0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.) </a:t>
            </a:r>
            <a:endParaRPr lang="it-IT" sz="2400" b="1" dirty="0" smtClean="0">
              <a:solidFill>
                <a:srgbClr val="000066"/>
              </a:solidFill>
              <a:latin typeface="Lucida Sans" pitchFamily="34" charset="0"/>
            </a:endParaRPr>
          </a:p>
          <a:p>
            <a:pPr algn="ctr" eaLnBrk="1" hangingPunct="1"/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IV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29</a:t>
            </a:fld>
            <a:endParaRPr lang="it-IT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 l="21035" t="31125" r="22856" b="18440"/>
          <a:stretch>
            <a:fillRect/>
          </a:stretch>
        </p:blipFill>
        <p:spPr bwMode="auto">
          <a:xfrm>
            <a:off x="1043608" y="1481547"/>
            <a:ext cx="6840760" cy="461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e 13"/>
          <p:cNvSpPr/>
          <p:nvPr/>
        </p:nvSpPr>
        <p:spPr bwMode="auto">
          <a:xfrm>
            <a:off x="1043608" y="544522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6588224" y="5517232"/>
            <a:ext cx="720080" cy="21602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1" name="Picture 11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416"/>
            <a:ext cx="9144000" cy="1143000"/>
          </a:xfrm>
          <a:noFill/>
          <a:ln/>
        </p:spPr>
        <p:txBody>
          <a:bodyPr/>
          <a:lstStyle/>
          <a:p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- Che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cosa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rileva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512" y="692696"/>
            <a:ext cx="8964488" cy="5472608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it-IT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Obiettivi principali di TIMSS</a:t>
            </a:r>
            <a:r>
              <a:rPr lang="it-IT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it-IT" sz="2800" b="1" i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Aft>
                <a:spcPts val="1800"/>
              </a:spcAft>
            </a:pPr>
            <a:r>
              <a:rPr lang="it-IT" sz="2200" dirty="0" smtClean="0">
                <a:latin typeface="Lucida Sans" pitchFamily="34" charset="0"/>
              </a:rPr>
              <a:t>Accertare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conoscenze</a:t>
            </a:r>
            <a:r>
              <a:rPr lang="en-GB" sz="2200" b="1" dirty="0" smtClean="0">
                <a:solidFill>
                  <a:srgbClr val="0070C0"/>
                </a:solidFill>
                <a:latin typeface="Lucida Sans" pitchFamily="34" charset="0"/>
              </a:rPr>
              <a:t> 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capacità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degli</a:t>
            </a:r>
            <a:r>
              <a:rPr lang="en-GB" sz="2200" dirty="0" smtClean="0">
                <a:latin typeface="Lucida Sans" pitchFamily="34" charset="0"/>
              </a:rPr>
              <a:t>  </a:t>
            </a:r>
            <a:r>
              <a:rPr lang="en-GB" sz="2200" dirty="0" err="1" smtClean="0">
                <a:latin typeface="Lucida Sans" pitchFamily="34" charset="0"/>
              </a:rPr>
              <a:t>studenti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IV </a:t>
            </a:r>
            <a:r>
              <a:rPr lang="en-GB" sz="2200" dirty="0" err="1" smtClean="0">
                <a:latin typeface="Lucida Sans" pitchFamily="34" charset="0"/>
              </a:rPr>
              <a:t>primaria</a:t>
            </a:r>
            <a:r>
              <a:rPr lang="en-GB" sz="2200" dirty="0" smtClean="0">
                <a:latin typeface="Lucida Sans" pitchFamily="34" charset="0"/>
              </a:rPr>
              <a:t> e III </a:t>
            </a:r>
            <a:r>
              <a:rPr lang="en-GB" sz="2200" dirty="0" err="1" smtClean="0">
                <a:latin typeface="Lucida Sans" pitchFamily="34" charset="0"/>
              </a:rPr>
              <a:t>secondaria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 </a:t>
            </a:r>
            <a:r>
              <a:rPr lang="en-GB" sz="2200" dirty="0" err="1" smtClean="0">
                <a:latin typeface="Lucida Sans" pitchFamily="34" charset="0"/>
              </a:rPr>
              <a:t>grado</a:t>
            </a:r>
            <a:r>
              <a:rPr lang="en-GB" sz="2200" dirty="0" smtClean="0">
                <a:latin typeface="Lucida Sans" pitchFamily="34" charset="0"/>
              </a:rPr>
              <a:t> in </a:t>
            </a:r>
            <a:r>
              <a:rPr lang="en-GB" sz="2200" dirty="0" err="1" smtClean="0">
                <a:latin typeface="Lucida Sans" pitchFamily="34" charset="0"/>
              </a:rPr>
              <a:t>Matematica</a:t>
            </a:r>
            <a:r>
              <a:rPr lang="en-GB" sz="2200" dirty="0" smtClean="0">
                <a:latin typeface="Lucida Sans" pitchFamily="34" charset="0"/>
              </a:rPr>
              <a:t> e </a:t>
            </a:r>
            <a:r>
              <a:rPr lang="en-GB" sz="2200" dirty="0" err="1" smtClean="0">
                <a:latin typeface="Lucida Sans" pitchFamily="34" charset="0"/>
              </a:rPr>
              <a:t>Scienze</a:t>
            </a:r>
            <a:endParaRPr lang="it-IT" sz="2200" dirty="0" smtClean="0">
              <a:latin typeface="Lucida Sans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</a:pPr>
            <a:r>
              <a:rPr lang="it-IT" sz="2200" dirty="0" smtClean="0">
                <a:latin typeface="Lucida Sans" pitchFamily="34" charset="0"/>
              </a:rPr>
              <a:t>Individuare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punti di forza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punti di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debolezza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dei </a:t>
            </a:r>
            <a:r>
              <a:rPr lang="it-IT" sz="2200" dirty="0" smtClean="0">
                <a:latin typeface="Lucida Sans" pitchFamily="34" charset="0"/>
              </a:rPr>
              <a:t>sistemi </a:t>
            </a:r>
            <a:r>
              <a:rPr lang="it-IT" sz="2200" dirty="0">
                <a:latin typeface="Lucida Sans" pitchFamily="34" charset="0"/>
              </a:rPr>
              <a:t>educativi per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migliorare</a:t>
            </a:r>
            <a:r>
              <a:rPr lang="it-IT" sz="2200" dirty="0">
                <a:latin typeface="Lucida Sans" pitchFamily="34" charset="0"/>
              </a:rPr>
              <a:t> l'insegnamento e l'apprendimento della Matematica e delle Scienze.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</a:pPr>
            <a:r>
              <a:rPr lang="it-IT" sz="2200" dirty="0">
                <a:latin typeface="Lucida Sans" pitchFamily="34" charset="0"/>
              </a:rPr>
              <a:t>Misurare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cambiamenti nel tempo </a:t>
            </a:r>
            <a:r>
              <a:rPr lang="it-IT" sz="2200" dirty="0">
                <a:latin typeface="Lucida Sans" pitchFamily="34" charset="0"/>
              </a:rPr>
              <a:t>(analisi di trend) </a:t>
            </a:r>
            <a:r>
              <a:rPr lang="it-IT" sz="2200" dirty="0" smtClean="0">
                <a:latin typeface="Lucida Sans" pitchFamily="34" charset="0"/>
              </a:rPr>
              <a:t>dell’apprendimento </a:t>
            </a:r>
            <a:r>
              <a:rPr lang="it-IT" sz="2200" dirty="0">
                <a:latin typeface="Lucida Sans" pitchFamily="34" charset="0"/>
              </a:rPr>
              <a:t>in Matematica e Scienze </a:t>
            </a:r>
            <a:r>
              <a:rPr lang="it-IT" sz="2200" dirty="0" smtClean="0">
                <a:latin typeface="Lucida Sans" pitchFamily="34" charset="0"/>
              </a:rPr>
              <a:t>nei </a:t>
            </a:r>
            <a:r>
              <a:rPr lang="it-IT" sz="2200" dirty="0">
                <a:latin typeface="Lucida Sans" pitchFamily="34" charset="0"/>
              </a:rPr>
              <a:t>singoli Paesi.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</a:pPr>
            <a:r>
              <a:rPr lang="it-IT" sz="2200" dirty="0">
                <a:latin typeface="Lucida Sans" pitchFamily="34" charset="0"/>
              </a:rPr>
              <a:t>Identificare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fattori che influenzano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la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performance </a:t>
            </a:r>
            <a:r>
              <a:rPr lang="it-IT" sz="2200" dirty="0">
                <a:latin typeface="Lucida Sans" pitchFamily="34" charset="0"/>
              </a:rPr>
              <a:t>in Matematica e </a:t>
            </a:r>
            <a:r>
              <a:rPr lang="it-IT" sz="2200" dirty="0" smtClean="0">
                <a:latin typeface="Lucida Sans" pitchFamily="34" charset="0"/>
              </a:rPr>
              <a:t>Scienze (es.: variabili socio-economiche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dirty="0" smtClean="0">
                <a:latin typeface="Lucida Sans" pitchFamily="34" charset="0"/>
              </a:rPr>
              <a:t>culturali, curricoli, </a:t>
            </a:r>
            <a:r>
              <a:rPr lang="it-IT" sz="2200" dirty="0">
                <a:latin typeface="Lucida Sans" pitchFamily="34" charset="0"/>
              </a:rPr>
              <a:t>strategie </a:t>
            </a:r>
            <a:r>
              <a:rPr lang="it-IT" sz="2200" dirty="0" smtClean="0">
                <a:latin typeface="Lucida Sans" pitchFamily="34" charset="0"/>
              </a:rPr>
              <a:t>didattiche...) </a:t>
            </a:r>
            <a:endParaRPr lang="it-IT" sz="2200" dirty="0">
              <a:latin typeface="Lucida Sans" pitchFamily="34" charset="0"/>
            </a:endParaRPr>
          </a:p>
        </p:txBody>
      </p:sp>
      <p:pic>
        <p:nvPicPr>
          <p:cNvPr id="10248" name="Picture 8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pic>
        <p:nvPicPr>
          <p:cNvPr id="10250" name="Picture 10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49" y="6381750"/>
            <a:ext cx="8604251" cy="476250"/>
          </a:xfrm>
          <a:prstGeom prst="rect">
            <a:avLst/>
          </a:prstGeom>
          <a:noFill/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3178696" cy="288032"/>
          </a:xfrm>
        </p:spPr>
        <p:txBody>
          <a:bodyPr/>
          <a:lstStyle/>
          <a:p>
            <a:r>
              <a:rPr lang="it-IT" dirty="0" smtClean="0"/>
              <a:t>Frascati, </a:t>
            </a:r>
            <a:r>
              <a:rPr lang="it-IT" dirty="0" smtClean="0"/>
              <a:t>1 e 2 Marzo </a:t>
            </a:r>
            <a:r>
              <a:rPr lang="it-IT" dirty="0" smtClean="0"/>
              <a:t>2011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99392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Differenze di genere (</a:t>
            </a:r>
            <a:r>
              <a:rPr lang="it-IT" sz="2400" b="1" dirty="0" err="1" smtClean="0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.) – </a:t>
            </a:r>
          </a:p>
          <a:p>
            <a:pPr algn="ctr" eaLnBrk="1" hangingPunct="1"/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30</a:t>
            </a:fld>
            <a:endParaRPr lang="it-IT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 l="25101" t="18703" r="18790" b="37985"/>
          <a:stretch>
            <a:fillRect/>
          </a:stretch>
        </p:blipFill>
        <p:spPr bwMode="auto">
          <a:xfrm>
            <a:off x="971600" y="1628800"/>
            <a:ext cx="696513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971600" y="4941168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6660232" y="4941168"/>
            <a:ext cx="576064" cy="21602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Valori “soglia”  (</a:t>
            </a:r>
            <a:r>
              <a:rPr lang="it-IT" sz="2400" b="1" dirty="0" err="1" smtClean="0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.)– IV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primaria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31</a:t>
            </a:fld>
            <a:endParaRPr lang="it-IT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 l="21207" t="30313" r="23422" b="13797"/>
          <a:stretch>
            <a:fillRect/>
          </a:stretch>
        </p:blipFill>
        <p:spPr bwMode="auto">
          <a:xfrm>
            <a:off x="1084755" y="836712"/>
            <a:ext cx="694362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1043608" y="328498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5148064" y="3356992"/>
            <a:ext cx="3456384" cy="21602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Valori “soglia” (</a:t>
            </a:r>
            <a:r>
              <a:rPr lang="it-IT" sz="2400" b="1" dirty="0" err="1" smtClean="0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32</a:t>
            </a:fld>
            <a:endParaRPr lang="it-IT"/>
          </a:p>
        </p:txBody>
      </p:sp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5" cstate="print"/>
          <a:srcRect l="25465" t="18329" r="18426" b="8829"/>
          <a:stretch>
            <a:fillRect/>
          </a:stretch>
        </p:blipFill>
        <p:spPr bwMode="auto">
          <a:xfrm>
            <a:off x="1331640" y="620688"/>
            <a:ext cx="5760640" cy="560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 bwMode="auto">
          <a:xfrm>
            <a:off x="1259632" y="3356992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4932040" y="3356992"/>
            <a:ext cx="2592288" cy="21602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Domini Matematica – IV Primaria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33</a:t>
            </a:fld>
            <a:endParaRPr lang="it-IT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 l="26375" t="26375" r="22684" b="39999"/>
          <a:stretch>
            <a:fillRect/>
          </a:stretch>
        </p:blipFill>
        <p:spPr bwMode="auto">
          <a:xfrm>
            <a:off x="535590" y="1268760"/>
            <a:ext cx="770881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 bwMode="auto">
          <a:xfrm>
            <a:off x="539552" y="436510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1907704" y="4365104"/>
            <a:ext cx="3456384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5004048" y="4365104"/>
            <a:ext cx="3456384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Domini Matematica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34</a:t>
            </a:fld>
            <a:endParaRPr lang="it-IT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25465" t="21282" r="18426" b="35406"/>
          <a:stretch>
            <a:fillRect/>
          </a:stretch>
        </p:blipFill>
        <p:spPr bwMode="auto">
          <a:xfrm>
            <a:off x="611560" y="1128534"/>
            <a:ext cx="7704856" cy="446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539552" y="4725144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2195736" y="4725144"/>
            <a:ext cx="3456384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5292080" y="4725144"/>
            <a:ext cx="3456384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-14287" y="-459432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5683919" y="2276872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/>
          <a:srcRect r="30106" b="24606"/>
          <a:stretch>
            <a:fillRect/>
          </a:stretch>
        </p:blipFill>
        <p:spPr bwMode="auto">
          <a:xfrm>
            <a:off x="251520" y="620688"/>
            <a:ext cx="534958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e 6"/>
          <p:cNvSpPr/>
          <p:nvPr/>
        </p:nvSpPr>
        <p:spPr bwMode="auto">
          <a:xfrm>
            <a:off x="251520" y="2238772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4663058" y="2204864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 l="57649" t="93448"/>
          <a:stretch>
            <a:fillRect/>
          </a:stretch>
        </p:blipFill>
        <p:spPr bwMode="auto">
          <a:xfrm>
            <a:off x="5717529" y="5373216"/>
            <a:ext cx="339097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 l="19892" t="93448" r="42351"/>
          <a:stretch>
            <a:fillRect/>
          </a:stretch>
        </p:blipFill>
        <p:spPr bwMode="auto">
          <a:xfrm>
            <a:off x="5724128" y="4856979"/>
            <a:ext cx="3096169" cy="5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35</a:t>
            </a:fld>
            <a:endParaRPr lang="it-IT"/>
          </a:p>
        </p:txBody>
      </p:sp>
      <p:sp>
        <p:nvSpPr>
          <p:cNvPr id="13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-14287" y="-387424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5755928" y="3376042"/>
            <a:ext cx="976312" cy="215900"/>
          </a:xfrm>
          <a:prstGeom prst="leftArrow">
            <a:avLst>
              <a:gd name="adj1" fmla="val 50000"/>
              <a:gd name="adj2" fmla="val 113051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 l="57649" t="93448"/>
          <a:stretch>
            <a:fillRect/>
          </a:stretch>
        </p:blipFill>
        <p:spPr bwMode="auto">
          <a:xfrm>
            <a:off x="5717529" y="5373216"/>
            <a:ext cx="339097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 l="19892" t="93448" r="42351"/>
          <a:stretch>
            <a:fillRect/>
          </a:stretch>
        </p:blipFill>
        <p:spPr bwMode="auto">
          <a:xfrm>
            <a:off x="5724128" y="4856979"/>
            <a:ext cx="3096169" cy="5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r="33953" b="42201"/>
          <a:stretch>
            <a:fillRect/>
          </a:stretch>
        </p:blipFill>
        <p:spPr bwMode="auto">
          <a:xfrm>
            <a:off x="107504" y="692696"/>
            <a:ext cx="5580111" cy="539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e 9"/>
          <p:cNvSpPr/>
          <p:nvPr/>
        </p:nvSpPr>
        <p:spPr bwMode="auto">
          <a:xfrm>
            <a:off x="251520" y="3366517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4788024" y="3313559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36</a:t>
            </a:fld>
            <a:endParaRPr lang="it-IT"/>
          </a:p>
        </p:txBody>
      </p:sp>
      <p:sp>
        <p:nvSpPr>
          <p:cNvPr id="14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 cstate="print"/>
          <a:srcRect l="1581" r="60293" b="60204"/>
          <a:stretch>
            <a:fillRect/>
          </a:stretch>
        </p:blipFill>
        <p:spPr bwMode="auto">
          <a:xfrm>
            <a:off x="395536" y="1293723"/>
            <a:ext cx="3456384" cy="393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 l="59756" r="2118" b="60204"/>
          <a:stretch>
            <a:fillRect/>
          </a:stretch>
        </p:blipFill>
        <p:spPr bwMode="auto">
          <a:xfrm>
            <a:off x="4932040" y="1293723"/>
            <a:ext cx="3456384" cy="393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Ovale 11"/>
          <p:cNvSpPr/>
          <p:nvPr/>
        </p:nvSpPr>
        <p:spPr bwMode="auto">
          <a:xfrm>
            <a:off x="251520" y="3573016"/>
            <a:ext cx="792088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4879082" y="3438525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8085534" y="3419475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3544838" y="3573016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Segnaposto numero diapositiva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37</a:t>
            </a:fld>
            <a:endParaRPr lang="it-IT"/>
          </a:p>
        </p:txBody>
      </p:sp>
      <p:sp>
        <p:nvSpPr>
          <p:cNvPr id="1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 cstate="print"/>
          <a:srcRect l="1581" t="49505" r="60293" b="10689"/>
          <a:stretch>
            <a:fillRect/>
          </a:stretch>
        </p:blipFill>
        <p:spPr bwMode="auto">
          <a:xfrm>
            <a:off x="323528" y="1340768"/>
            <a:ext cx="347746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 l="59706" t="49505" r="2168" b="10689"/>
          <a:stretch>
            <a:fillRect/>
          </a:stretch>
        </p:blipFill>
        <p:spPr bwMode="auto">
          <a:xfrm>
            <a:off x="4982972" y="1340768"/>
            <a:ext cx="347746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Ovale 11"/>
          <p:cNvSpPr/>
          <p:nvPr/>
        </p:nvSpPr>
        <p:spPr bwMode="auto">
          <a:xfrm>
            <a:off x="179512" y="4293096"/>
            <a:ext cx="792088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4860032" y="414908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8172400" y="4077072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3491880" y="4293096"/>
            <a:ext cx="360040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Segnaposto numero diapositiva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38</a:t>
            </a:fld>
            <a:endParaRPr lang="it-IT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19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 cstate="print"/>
          <a:srcRect l="1581" r="60293" b="60204"/>
          <a:stretch>
            <a:fillRect/>
          </a:stretch>
        </p:blipFill>
        <p:spPr bwMode="auto">
          <a:xfrm>
            <a:off x="128077" y="933682"/>
            <a:ext cx="3456386" cy="393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 l="59829" t="48534" r="2118" b="10689"/>
          <a:stretch>
            <a:fillRect/>
          </a:stretch>
        </p:blipFill>
        <p:spPr bwMode="auto">
          <a:xfrm>
            <a:off x="5493937" y="2348880"/>
            <a:ext cx="34497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Ovale 11"/>
          <p:cNvSpPr/>
          <p:nvPr/>
        </p:nvSpPr>
        <p:spPr bwMode="auto">
          <a:xfrm>
            <a:off x="35496" y="3256409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5436096" y="522920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Freccia circolare in giù 13"/>
          <p:cNvSpPr/>
          <p:nvPr/>
        </p:nvSpPr>
        <p:spPr bwMode="auto">
          <a:xfrm rot="1414711">
            <a:off x="3755779" y="1154721"/>
            <a:ext cx="2880685" cy="720080"/>
          </a:xfrm>
          <a:prstGeom prst="curvedDown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2339752" y="3212976"/>
            <a:ext cx="12241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7740352" y="5157192"/>
            <a:ext cx="12241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Freccia a destra con strisce 16"/>
          <p:cNvSpPr/>
          <p:nvPr/>
        </p:nvSpPr>
        <p:spPr bwMode="auto">
          <a:xfrm rot="1545528">
            <a:off x="3572938" y="4158986"/>
            <a:ext cx="4317941" cy="366178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39</a:t>
            </a:fld>
            <a:endParaRPr lang="it-IT"/>
          </a:p>
        </p:txBody>
      </p:sp>
      <p:sp>
        <p:nvSpPr>
          <p:cNvPr id="2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512" y="764704"/>
            <a:ext cx="8784976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GB" sz="2400" b="1" dirty="0" err="1" smtClean="0">
                <a:solidFill>
                  <a:srgbClr val="0070C0"/>
                </a:solidFill>
                <a:latin typeface="Lucida Sans" pitchFamily="34" charset="0"/>
              </a:rPr>
              <a:t>Ambiti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valutazione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 </a:t>
            </a:r>
            <a:r>
              <a:rPr lang="en-GB" sz="2400" dirty="0" err="1" smtClean="0">
                <a:latin typeface="Lucida Sans" pitchFamily="34" charset="0"/>
              </a:rPr>
              <a:t>Matematica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>
                <a:latin typeface="Lucida Sans" pitchFamily="34" charset="0"/>
              </a:rPr>
              <a:t>e </a:t>
            </a:r>
            <a:r>
              <a:rPr lang="en-GB" sz="2400" dirty="0" err="1" smtClean="0">
                <a:latin typeface="Lucida Sans" pitchFamily="34" charset="0"/>
              </a:rPr>
              <a:t>Scienze</a:t>
            </a:r>
            <a:r>
              <a:rPr lang="en-GB" sz="2400" dirty="0">
                <a:latin typeface="Lucida Sans" pitchFamily="34" charset="0"/>
              </a:rPr>
              <a:t>. </a:t>
            </a:r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GB" sz="2400" b="1" dirty="0" err="1" smtClean="0">
                <a:solidFill>
                  <a:srgbClr val="0070C0"/>
                </a:solidFill>
                <a:latin typeface="Lucida Sans" pitchFamily="34" charset="0"/>
              </a:rPr>
              <a:t>Periodicità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quadriennale</a:t>
            </a:r>
            <a:r>
              <a:rPr lang="en-GB" sz="2400" dirty="0" smtClean="0">
                <a:latin typeface="Lucida Sans" pitchFamily="34" charset="0"/>
              </a:rPr>
              <a:t> (prima </a:t>
            </a:r>
            <a:r>
              <a:rPr lang="en-GB" sz="2400" dirty="0" err="1" smtClean="0">
                <a:latin typeface="Lucida Sans" pitchFamily="34" charset="0"/>
              </a:rPr>
              <a:t>rilevazione</a:t>
            </a:r>
            <a:r>
              <a:rPr lang="en-GB" sz="2400" dirty="0" smtClean="0">
                <a:latin typeface="Lucida Sans" pitchFamily="34" charset="0"/>
              </a:rPr>
              <a:t>: 1995).</a:t>
            </a:r>
            <a:endParaRPr lang="en-GB" sz="2400" dirty="0">
              <a:latin typeface="Lucida Sans" pitchFamily="34" charset="0"/>
            </a:endParaRPr>
          </a:p>
          <a:p>
            <a:pPr marL="363538" indent="-363538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GB" sz="2400" b="1" dirty="0" err="1" smtClean="0">
                <a:solidFill>
                  <a:srgbClr val="0070C0"/>
                </a:solidFill>
                <a:latin typeface="Lucida Sans" pitchFamily="34" charset="0"/>
              </a:rPr>
              <a:t>Popolazione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studenti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IV </a:t>
            </a:r>
            <a:r>
              <a:rPr lang="en-GB" sz="2400" dirty="0" err="1">
                <a:latin typeface="Lucida Sans" pitchFamily="34" charset="0"/>
              </a:rPr>
              <a:t>primaria</a:t>
            </a:r>
            <a:r>
              <a:rPr lang="en-GB" sz="2400" dirty="0">
                <a:latin typeface="Lucida Sans" pitchFamily="34" charset="0"/>
              </a:rPr>
              <a:t> e </a:t>
            </a:r>
            <a:endParaRPr lang="en-GB" sz="2400" dirty="0" smtClean="0">
              <a:latin typeface="Lucida Sans" pitchFamily="34" charset="0"/>
            </a:endParaRPr>
          </a:p>
          <a:p>
            <a:pPr marL="2424113" eaLnBrk="1" hangingPunct="1">
              <a:spcBef>
                <a:spcPts val="0"/>
              </a:spcBef>
              <a:buClr>
                <a:schemeClr val="tx1"/>
              </a:buClr>
            </a:pP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III </a:t>
            </a:r>
            <a:r>
              <a:rPr lang="en-GB" sz="2400" dirty="0" err="1" smtClean="0">
                <a:latin typeface="Lucida Sans" pitchFamily="34" charset="0"/>
              </a:rPr>
              <a:t>secondaria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I </a:t>
            </a:r>
            <a:r>
              <a:rPr lang="en-GB" sz="2400" dirty="0" err="1" smtClean="0">
                <a:latin typeface="Lucida Sans" pitchFamily="34" charset="0"/>
              </a:rPr>
              <a:t>grado</a:t>
            </a:r>
            <a:r>
              <a:rPr lang="en-GB" sz="2400" dirty="0" smtClean="0">
                <a:latin typeface="Lucida Sans" pitchFamily="34" charset="0"/>
              </a:rPr>
              <a:t>.</a:t>
            </a:r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GB" sz="2400" b="1" dirty="0" err="1" smtClean="0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 smtClean="0">
                <a:latin typeface="Lucida Sans" pitchFamily="34" charset="0"/>
              </a:rPr>
              <a:t> in </a:t>
            </a:r>
            <a:r>
              <a:rPr lang="en-GB" sz="2400" dirty="0" err="1">
                <a:latin typeface="Lucida Sans" pitchFamily="34" charset="0"/>
              </a:rPr>
              <a:t>ogni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Paese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vengono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selezionate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almeno</a:t>
            </a:r>
            <a:endParaRPr lang="en-GB" sz="2400" dirty="0" smtClean="0">
              <a:latin typeface="Lucida Sans" pitchFamily="34" charset="0"/>
            </a:endParaRPr>
          </a:p>
          <a:p>
            <a:pPr marL="342900" indent="1717675" eaLnBrk="1" hangingPunct="1">
              <a:spcBef>
                <a:spcPts val="0"/>
              </a:spcBef>
              <a:buClr>
                <a:schemeClr val="tx1"/>
              </a:buClr>
            </a:pPr>
            <a:r>
              <a:rPr lang="en-GB" sz="2400" dirty="0" smtClean="0">
                <a:latin typeface="Lucida Sans" pitchFamily="34" charset="0"/>
              </a:rPr>
              <a:t>150 </a:t>
            </a:r>
            <a:r>
              <a:rPr lang="en-GB" sz="2400" dirty="0" err="1">
                <a:latin typeface="Lucida Sans" pitchFamily="34" charset="0"/>
              </a:rPr>
              <a:t>scuole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smtClean="0">
                <a:latin typeface="Lucida Sans" pitchFamily="34" charset="0"/>
              </a:rPr>
              <a:t>(</a:t>
            </a:r>
            <a:r>
              <a:rPr lang="en-GB" sz="2400" dirty="0" err="1" smtClean="0">
                <a:latin typeface="Lucida Sans" pitchFamily="34" charset="0"/>
              </a:rPr>
              <a:t>minimo</a:t>
            </a:r>
            <a:r>
              <a:rPr lang="en-GB" sz="2400" dirty="0" smtClean="0">
                <a:latin typeface="Lucida Sans" pitchFamily="34" charset="0"/>
              </a:rPr>
              <a:t>: 1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per </a:t>
            </a:r>
            <a:r>
              <a:rPr lang="en-GB" sz="2400" dirty="0" err="1" smtClean="0">
                <a:latin typeface="Lucida Sans" pitchFamily="34" charset="0"/>
              </a:rPr>
              <a:t>scuola</a:t>
            </a:r>
            <a:r>
              <a:rPr lang="en-GB" sz="2400" dirty="0" smtClean="0">
                <a:latin typeface="Lucida Sans" pitchFamily="34" charset="0"/>
              </a:rPr>
              <a:t>).</a:t>
            </a:r>
          </a:p>
          <a:p>
            <a:pPr algn="ctr" eaLnBrk="1" hangingPunct="1">
              <a:spcBef>
                <a:spcPts val="3000"/>
              </a:spcBef>
              <a:buClr>
                <a:schemeClr val="tx1"/>
              </a:buClr>
            </a:pPr>
            <a:r>
              <a:rPr lang="en-GB" sz="3200" b="1" dirty="0" smtClean="0">
                <a:solidFill>
                  <a:srgbClr val="0070C0"/>
                </a:solidFill>
                <a:latin typeface="Lucida Sans" pitchFamily="34" charset="0"/>
              </a:rPr>
              <a:t>TIMSS </a:t>
            </a:r>
            <a:r>
              <a:rPr lang="en-GB" sz="3200" b="1" dirty="0">
                <a:solidFill>
                  <a:srgbClr val="0070C0"/>
                </a:solidFill>
                <a:latin typeface="Lucida Sans" pitchFamily="34" charset="0"/>
              </a:rPr>
              <a:t>2007 </a:t>
            </a:r>
            <a:endParaRPr lang="en-GB" sz="3200" b="1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algn="ctr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GB" sz="2200" dirty="0" err="1" smtClean="0">
                <a:latin typeface="Lucida Sans" pitchFamily="34" charset="0"/>
              </a:rPr>
              <a:t>coinvolti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circa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240.000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scuola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secondaria</a:t>
            </a:r>
            <a:r>
              <a:rPr lang="en-GB" sz="2200" dirty="0" smtClean="0">
                <a:latin typeface="Lucida Sans" pitchFamily="34" charset="0"/>
              </a:rPr>
              <a:t>.</a:t>
            </a:r>
          </a:p>
          <a:p>
            <a:pPr algn="ctr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GB" sz="2200" dirty="0" smtClean="0">
                <a:latin typeface="Lucida Sans" pitchFamily="34" charset="0"/>
              </a:rPr>
              <a:t>Il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italiano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è </a:t>
            </a:r>
            <a:r>
              <a:rPr lang="en-GB" sz="2200" dirty="0" err="1">
                <a:latin typeface="Lucida Sans" pitchFamily="34" charset="0"/>
              </a:rPr>
              <a:t>stato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170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scuole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endParaRPr lang="en-GB" sz="2200" dirty="0" smtClean="0">
              <a:solidFill>
                <a:srgbClr val="0070C0"/>
              </a:solidFill>
              <a:latin typeface="Lucida Sans" pitchFamily="34" charset="0"/>
            </a:endParaRPr>
          </a:p>
          <a:p>
            <a:pPr algn="ctr" eaLnBrk="1" hangingPunct="1">
              <a:spcBef>
                <a:spcPts val="0"/>
              </a:spcBef>
              <a:buClr>
                <a:schemeClr val="tx1"/>
              </a:buClr>
            </a:pPr>
            <a:r>
              <a:rPr lang="en-GB" sz="2200" dirty="0" smtClean="0">
                <a:latin typeface="Lucida Sans" pitchFamily="34" charset="0"/>
              </a:rPr>
              <a:t>per </a:t>
            </a:r>
            <a:r>
              <a:rPr lang="en-GB" sz="2200" dirty="0">
                <a:latin typeface="Lucida Sans" pitchFamily="34" charset="0"/>
              </a:rPr>
              <a:t>un </a:t>
            </a:r>
            <a:r>
              <a:rPr lang="en-GB" sz="2200" dirty="0" err="1">
                <a:latin typeface="Lucida Sans" pitchFamily="34" charset="0"/>
              </a:rPr>
              <a:t>totale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quasi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5.000 </a:t>
            </a:r>
            <a:r>
              <a:rPr lang="en-GB" sz="2200" dirty="0" err="1" smtClean="0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 smtClean="0">
                <a:latin typeface="Lucida Sans" pitchFamily="34" charset="0"/>
              </a:rPr>
              <a:t>.</a:t>
            </a:r>
            <a:r>
              <a:rPr lang="en-GB" sz="2400" dirty="0" smtClean="0">
                <a:latin typeface="Lucida Sans" pitchFamily="34" charset="0"/>
              </a:rPr>
              <a:t> </a:t>
            </a:r>
            <a:endParaRPr lang="en-GB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 dirty="0">
              <a:latin typeface="Lucida Sans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 dirty="0">
              <a:latin typeface="Lucida Sans" pitchFamily="34" charset="0"/>
            </a:endParaRPr>
          </a:p>
          <a:p>
            <a:pPr marL="2057400" lvl="4" indent="-228600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dirty="0">
              <a:latin typeface="Lucida Sans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416"/>
            <a:ext cx="9144000" cy="1143000"/>
          </a:xfrm>
          <a:noFill/>
          <a:ln/>
        </p:spPr>
        <p:txBody>
          <a:bodyPr/>
          <a:lstStyle/>
          <a:p>
            <a:pPr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- Caratteristiche del progetto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3178696" cy="288032"/>
          </a:xfrm>
        </p:spPr>
        <p:txBody>
          <a:bodyPr/>
          <a:lstStyle/>
          <a:p>
            <a:r>
              <a:rPr lang="it-IT" dirty="0" smtClean="0"/>
              <a:t>Frascati, </a:t>
            </a:r>
            <a:r>
              <a:rPr lang="it-IT" dirty="0" smtClean="0"/>
              <a:t>1 e 2 Marzo </a:t>
            </a:r>
            <a:r>
              <a:rPr lang="it-IT" dirty="0" smtClean="0"/>
              <a:t>2011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Sintesi Trend (Scienze)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40</a:t>
            </a:fld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339752" y="83671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IV primaria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339752" y="34197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III secondaria</a:t>
            </a:r>
            <a:endParaRPr lang="it-IT" sz="2400" b="1" dirty="0">
              <a:latin typeface="Lucida Sans" pitchFamily="34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539552" y="1628800"/>
            <a:ext cx="7920880" cy="1008112"/>
            <a:chOff x="323528" y="764704"/>
            <a:chExt cx="6552728" cy="792088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18082" t="20297" r="14735" b="74781"/>
            <a:stretch>
              <a:fillRect/>
            </a:stretch>
          </p:blipFill>
          <p:spPr bwMode="auto">
            <a:xfrm>
              <a:off x="323528" y="764704"/>
              <a:ext cx="655272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18082" t="90187" r="14735" b="3907"/>
            <a:stretch>
              <a:fillRect/>
            </a:stretch>
          </p:blipFill>
          <p:spPr bwMode="auto">
            <a:xfrm>
              <a:off x="323528" y="1124744"/>
              <a:ext cx="6552728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uppo 19"/>
          <p:cNvGrpSpPr/>
          <p:nvPr/>
        </p:nvGrpSpPr>
        <p:grpSpPr>
          <a:xfrm>
            <a:off x="539552" y="4149080"/>
            <a:ext cx="7920880" cy="1224136"/>
            <a:chOff x="467544" y="1268760"/>
            <a:chExt cx="7272808" cy="93610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16606" t="20297" r="8829" b="74781"/>
            <a:stretch>
              <a:fillRect/>
            </a:stretch>
          </p:blipFill>
          <p:spPr bwMode="auto">
            <a:xfrm>
              <a:off x="467544" y="1268760"/>
              <a:ext cx="727280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16606" t="48843" r="8829" b="43282"/>
            <a:stretch>
              <a:fillRect/>
            </a:stretch>
          </p:blipFill>
          <p:spPr bwMode="auto">
            <a:xfrm>
              <a:off x="467544" y="1628800"/>
              <a:ext cx="7272808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Ovale 22"/>
          <p:cNvSpPr/>
          <p:nvPr/>
        </p:nvSpPr>
        <p:spPr bwMode="auto">
          <a:xfrm>
            <a:off x="467544" y="4581128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539552" y="2060848"/>
            <a:ext cx="792088" cy="296416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6372200" y="2132856"/>
            <a:ext cx="1944216" cy="64807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6372200" y="4725144"/>
            <a:ext cx="1944216" cy="64807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7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15808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Differenze di genere (Sc.)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 </a:t>
            </a:r>
          </a:p>
          <a:p>
            <a:pPr algn="ctr" eaLnBrk="1" hangingPunct="1"/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IV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p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rimaria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41</a:t>
            </a:fld>
            <a:endParaRPr lang="it-IT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 l="21035" t="23250" r="22856" b="17688"/>
          <a:stretch>
            <a:fillRect/>
          </a:stretch>
        </p:blipFill>
        <p:spPr bwMode="auto">
          <a:xfrm>
            <a:off x="1187624" y="1052736"/>
            <a:ext cx="66583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1187624" y="4437112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6516216" y="4509120"/>
            <a:ext cx="720080" cy="216024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15808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Differenze di genere (Sc.)  </a:t>
            </a:r>
          </a:p>
          <a:p>
            <a:pPr algn="ctr" eaLnBrk="1" hangingPunct="1"/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42</a:t>
            </a:fld>
            <a:endParaRPr lang="it-IT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 l="24899" t="23422" r="18993" b="35235"/>
          <a:stretch>
            <a:fillRect/>
          </a:stretch>
        </p:blipFill>
        <p:spPr bwMode="auto">
          <a:xfrm>
            <a:off x="611560" y="1371087"/>
            <a:ext cx="7632848" cy="421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 bwMode="auto">
          <a:xfrm>
            <a:off x="755576" y="4653136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6804248" y="4653136"/>
            <a:ext cx="720080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Valori “soglia” – IV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primaria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43</a:t>
            </a:fld>
            <a:endParaRPr lang="it-IT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 l="21207" t="23422" r="23422" b="21454"/>
          <a:stretch>
            <a:fillRect/>
          </a:stretch>
        </p:blipFill>
        <p:spPr bwMode="auto">
          <a:xfrm>
            <a:off x="1331640" y="894318"/>
            <a:ext cx="6480720" cy="48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 bwMode="auto">
          <a:xfrm>
            <a:off x="1259632" y="2060848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5364088" y="2060848"/>
            <a:ext cx="2736304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Valori “soglia” (Sc.)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44</a:t>
            </a:fld>
            <a:endParaRPr lang="it-IT"/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5" cstate="print"/>
          <a:srcRect l="25465" t="23250" r="19164" b="3907"/>
          <a:stretch>
            <a:fillRect/>
          </a:stretch>
        </p:blipFill>
        <p:spPr bwMode="auto">
          <a:xfrm>
            <a:off x="1691680" y="620687"/>
            <a:ext cx="5760640" cy="568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1619672" y="306896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5220072" y="3068960"/>
            <a:ext cx="2736304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Domini – IV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primaria </a:t>
            </a: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45</a:t>
            </a:fld>
            <a:endParaRPr lang="it-IT"/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5" cstate="print"/>
          <a:srcRect l="26203" t="19313" r="22856" b="46234"/>
          <a:stretch>
            <a:fillRect/>
          </a:stretch>
        </p:blipFill>
        <p:spPr bwMode="auto">
          <a:xfrm>
            <a:off x="899592" y="1268760"/>
            <a:ext cx="7272808" cy="368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/>
          <p:nvPr/>
        </p:nvSpPr>
        <p:spPr bwMode="auto">
          <a:xfrm>
            <a:off x="899592" y="4077072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2411760" y="4077072"/>
            <a:ext cx="30243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5364088" y="4077072"/>
            <a:ext cx="30243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pic>
        <p:nvPicPr>
          <p:cNvPr id="78852" name="Picture 4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104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 smtClean="0">
                <a:solidFill>
                  <a:srgbClr val="000066"/>
                </a:solidFill>
                <a:latin typeface="Lucida Sans" pitchFamily="34" charset="0"/>
              </a:rPr>
              <a:t>Domini (Sc.)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46</a:t>
            </a:fld>
            <a:endParaRPr lang="it-IT"/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5" cstate="print"/>
          <a:srcRect l="25465" t="19313" r="18606" b="34422"/>
          <a:stretch>
            <a:fillRect/>
          </a:stretch>
        </p:blipFill>
        <p:spPr bwMode="auto">
          <a:xfrm>
            <a:off x="971600" y="1121864"/>
            <a:ext cx="7200800" cy="446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/>
          <p:nvPr/>
        </p:nvSpPr>
        <p:spPr bwMode="auto">
          <a:xfrm>
            <a:off x="827584" y="4509120"/>
            <a:ext cx="792088" cy="28803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2483768" y="4509120"/>
            <a:ext cx="30243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5652120" y="4509120"/>
            <a:ext cx="3024336" cy="36004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1520" y="1628800"/>
            <a:ext cx="86868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dirty="0" err="1" smtClean="0">
                <a:latin typeface="Lucida Sans" pitchFamily="34" charset="0"/>
              </a:rPr>
              <a:t>Sul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sito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dell’INVALSI</a:t>
            </a:r>
            <a:r>
              <a:rPr lang="en-GB" sz="2800" dirty="0" smtClean="0">
                <a:latin typeface="Lucida Sans" pitchFamily="34" charset="0"/>
              </a:rPr>
              <a:t> al </a:t>
            </a:r>
            <a:r>
              <a:rPr lang="en-GB" sz="2800" dirty="0" err="1" smtClean="0">
                <a:latin typeface="Lucida Sans" pitchFamily="34" charset="0"/>
              </a:rPr>
              <a:t>seguente</a:t>
            </a:r>
            <a:r>
              <a:rPr lang="en-GB" sz="2800" dirty="0" smtClean="0">
                <a:latin typeface="Lucida Sans" pitchFamily="34" charset="0"/>
              </a:rPr>
              <a:t> link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dirty="0" smtClean="0">
              <a:latin typeface="Lucida Sans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i="1" dirty="0" smtClean="0">
                <a:solidFill>
                  <a:srgbClr val="0070C0"/>
                </a:solidFill>
                <a:latin typeface="Lucida Sans" pitchFamily="34" charset="0"/>
              </a:rPr>
              <a:t>http://www.invalsi.it/ric-int/timss2007/restitem.php</a:t>
            </a:r>
            <a:r>
              <a:rPr lang="en-GB" sz="2400" dirty="0" smtClean="0">
                <a:latin typeface="Lucida Sans" pitchFamily="34" charset="0"/>
              </a:rPr>
              <a:t> 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dirty="0" smtClean="0">
              <a:latin typeface="Lucida Sans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dirty="0" err="1" smtClean="0">
                <a:latin typeface="Lucida Sans" pitchFamily="34" charset="0"/>
              </a:rPr>
              <a:t>sono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disponibili</a:t>
            </a:r>
            <a:r>
              <a:rPr lang="en-GB" sz="2800" dirty="0" smtClean="0">
                <a:latin typeface="Lucida Sans" pitchFamily="34" charset="0"/>
              </a:rPr>
              <a:t> le </a:t>
            </a:r>
            <a:r>
              <a:rPr lang="en-GB" sz="2800" b="1" dirty="0" smtClean="0">
                <a:solidFill>
                  <a:srgbClr val="0070C0"/>
                </a:solidFill>
                <a:latin typeface="Lucida Sans" pitchFamily="34" charset="0"/>
              </a:rPr>
              <a:t>prove TIMSS 2007 </a:t>
            </a: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GB" sz="2800" dirty="0" err="1" smtClean="0">
                <a:latin typeface="Lucida Sans" pitchFamily="34" charset="0"/>
              </a:rPr>
              <a:t>rilasciate</a:t>
            </a:r>
            <a:r>
              <a:rPr lang="en-GB" sz="2800" dirty="0" smtClean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dalla</a:t>
            </a:r>
            <a:r>
              <a:rPr lang="en-GB" sz="2800" dirty="0" smtClean="0">
                <a:latin typeface="Lucida Sans" pitchFamily="34" charset="0"/>
              </a:rPr>
              <a:t> IEA</a:t>
            </a:r>
            <a:endParaRPr lang="en-GB" sz="2800" dirty="0" smtClean="0">
              <a:solidFill>
                <a:srgbClr val="003300"/>
              </a:solidFill>
              <a:latin typeface="Lucida Sans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tx1"/>
              </a:buClr>
            </a:pPr>
            <a:endParaRPr lang="en-GB" sz="2400" dirty="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28679" name="Picture 7" descr="Barra_Azzurra_MEDIE_sot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- Esempi di prove 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47</a:t>
            </a:fld>
            <a:endParaRPr lang="it-IT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84214" y="44450"/>
            <a:ext cx="49776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(IV primaria)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Freccia circolare in giù 8"/>
          <p:cNvSpPr/>
          <p:nvPr/>
        </p:nvSpPr>
        <p:spPr bwMode="auto">
          <a:xfrm rot="2884181">
            <a:off x="7112949" y="2104973"/>
            <a:ext cx="1762702" cy="648072"/>
          </a:xfrm>
          <a:prstGeom prst="curvedDownArrow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48</a:t>
            </a:fld>
            <a:endParaRPr lang="it-IT"/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3" cstate="print"/>
          <a:srcRect l="12760" t="10628" r="2115" b="56280"/>
          <a:stretch>
            <a:fillRect/>
          </a:stretch>
        </p:blipFill>
        <p:spPr bwMode="auto">
          <a:xfrm>
            <a:off x="1259632" y="764704"/>
            <a:ext cx="5616624" cy="22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3" cstate="print"/>
          <a:srcRect l="3032" t="55538" r="3331" b="5461"/>
          <a:stretch>
            <a:fillRect/>
          </a:stretch>
        </p:blipFill>
        <p:spPr bwMode="auto">
          <a:xfrm>
            <a:off x="1115615" y="3573016"/>
            <a:ext cx="638470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84214" y="44450"/>
            <a:ext cx="46153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(Primaria)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49</a:t>
            </a:fld>
            <a:endParaRPr lang="it-IT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/>
          <a:srcRect l="16582" t="10261" r="2075"/>
          <a:stretch>
            <a:fillRect/>
          </a:stretch>
        </p:blipFill>
        <p:spPr bwMode="auto">
          <a:xfrm>
            <a:off x="1043608" y="764703"/>
            <a:ext cx="6480720" cy="522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e 12"/>
          <p:cNvSpPr/>
          <p:nvPr/>
        </p:nvSpPr>
        <p:spPr bwMode="auto">
          <a:xfrm>
            <a:off x="971600" y="3501008"/>
            <a:ext cx="4032448" cy="936104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BD0666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368" y="592858"/>
            <a:ext cx="6129536" cy="5422840"/>
          </a:xfrm>
          <a:prstGeom prst="rect">
            <a:avLst/>
          </a:prstGeom>
          <a:noFill/>
        </p:spPr>
      </p:pic>
      <p:sp>
        <p:nvSpPr>
          <p:cNvPr id="16" name="Freccia in su 15"/>
          <p:cNvSpPr/>
          <p:nvPr/>
        </p:nvSpPr>
        <p:spPr bwMode="auto">
          <a:xfrm rot="3548424">
            <a:off x="3489719" y="-1289620"/>
            <a:ext cx="2207638" cy="9803697"/>
          </a:xfrm>
          <a:prstGeom prst="up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14287" y="-301625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r>
              <a:rPr lang="it-IT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TIMSS –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Paesi partecipanti</a:t>
            </a:r>
            <a:r>
              <a:rPr lang="it-IT" sz="44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408764" y="1619113"/>
            <a:ext cx="7966077" cy="4098520"/>
            <a:chOff x="445725" y="1624182"/>
            <a:chExt cx="7966077" cy="4098520"/>
          </a:xfrm>
        </p:grpSpPr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 rot="19763894">
              <a:off x="445725" y="4892439"/>
              <a:ext cx="2844800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 dirty="0">
                  <a:latin typeface="Comic Sans MS" pitchFamily="66" charset="0"/>
                </a:rPr>
                <a:t>TIMSS 1995</a:t>
              </a:r>
            </a:p>
            <a:p>
              <a:pPr algn="ctr"/>
              <a:r>
                <a:rPr lang="it-IT" sz="2400" b="1" dirty="0">
                  <a:latin typeface="Comic Sans MS" pitchFamily="66" charset="0"/>
                </a:rPr>
                <a:t>45 paesi</a:t>
              </a:r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 rot="19742174">
              <a:off x="3671525" y="3207778"/>
              <a:ext cx="2149475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it-IT" sz="2400" b="1" dirty="0">
                  <a:latin typeface="Comic Sans MS" pitchFamily="66" charset="0"/>
                </a:rPr>
                <a:t>TIMSS 2007</a:t>
              </a:r>
            </a:p>
            <a:p>
              <a:pPr algn="ctr"/>
              <a:r>
                <a:rPr lang="it-IT" sz="2400" b="1" dirty="0">
                  <a:latin typeface="Comic Sans MS" pitchFamily="66" charset="0"/>
                </a:rPr>
                <a:t>59 paesi</a:t>
              </a: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 rot="19739360">
              <a:off x="6262327" y="1624182"/>
              <a:ext cx="2149475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hlink"/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TIMSS 2011</a:t>
              </a:r>
            </a:p>
            <a:p>
              <a:pPr algn="ctr"/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64 paesi</a:t>
              </a:r>
            </a:p>
          </p:txBody>
        </p:sp>
      </p:grpSp>
      <p:cxnSp>
        <p:nvCxnSpPr>
          <p:cNvPr id="19" name="Connettore 1 18"/>
          <p:cNvCxnSpPr/>
          <p:nvPr/>
        </p:nvCxnSpPr>
        <p:spPr bwMode="auto">
          <a:xfrm rot="16200000" flipH="1">
            <a:off x="2951820" y="4041068"/>
            <a:ext cx="936104" cy="5760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Connettore 1 21"/>
          <p:cNvCxnSpPr/>
          <p:nvPr/>
        </p:nvCxnSpPr>
        <p:spPr bwMode="auto">
          <a:xfrm rot="16200000" flipH="1">
            <a:off x="5616116" y="2429597"/>
            <a:ext cx="936104" cy="5760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15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3178696" cy="288032"/>
          </a:xfrm>
        </p:spPr>
        <p:txBody>
          <a:bodyPr/>
          <a:lstStyle/>
          <a:p>
            <a:r>
              <a:rPr lang="it-IT" dirty="0" smtClean="0"/>
              <a:t>Frascati, </a:t>
            </a:r>
            <a:r>
              <a:rPr lang="it-IT" dirty="0" smtClean="0"/>
              <a:t>1 e 2 Marzo </a:t>
            </a:r>
            <a:r>
              <a:rPr lang="it-IT" dirty="0" smtClean="0"/>
              <a:t>2011</a:t>
            </a:r>
            <a:endParaRPr lang="it-IT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84214" y="44450"/>
            <a:ext cx="44518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(IV primaria)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50</a:t>
            </a:fld>
            <a:endParaRPr lang="it-IT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l="38201" t="12628" r="28125" b="27243"/>
          <a:stretch>
            <a:fillRect/>
          </a:stretch>
        </p:blipFill>
        <p:spPr bwMode="auto">
          <a:xfrm>
            <a:off x="251520" y="674073"/>
            <a:ext cx="1763688" cy="189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4" cstate="print"/>
          <a:srcRect l="10264" t="12237" r="2153" b="42554"/>
          <a:stretch>
            <a:fillRect/>
          </a:stretch>
        </p:blipFill>
        <p:spPr bwMode="auto">
          <a:xfrm>
            <a:off x="2839307" y="2276872"/>
            <a:ext cx="6197189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 l="14727" t="79931" r="3613" b="7450"/>
          <a:stretch>
            <a:fillRect/>
          </a:stretch>
        </p:blipFill>
        <p:spPr bwMode="auto">
          <a:xfrm>
            <a:off x="2051720" y="1196752"/>
            <a:ext cx="69847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e 12"/>
          <p:cNvSpPr/>
          <p:nvPr/>
        </p:nvSpPr>
        <p:spPr bwMode="auto">
          <a:xfrm>
            <a:off x="2915816" y="1412776"/>
            <a:ext cx="4680520" cy="504056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79512" y="3055600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0070C0"/>
                </a:solidFill>
                <a:latin typeface="Lucida Sans" pitchFamily="34" charset="0"/>
              </a:rPr>
              <a:t>NOTA:</a:t>
            </a:r>
          </a:p>
          <a:p>
            <a:pPr algn="just"/>
            <a:r>
              <a:rPr lang="it-IT" sz="1400" dirty="0" smtClean="0">
                <a:latin typeface="Lucida Sans" pitchFamily="34" charset="0"/>
              </a:rPr>
              <a:t>Assegnare priorità al codice 10. Se le risposte fanno riferimento al fatto che  le bolle sono “più leggere” o “meno dense” dell’acqua (o qualcosa di simile), assegnare il codice 10 anche se possono essere applicati altri codici di risposte corrette</a:t>
            </a:r>
            <a:endParaRPr lang="it-IT" sz="1400" dirty="0">
              <a:latin typeface="Lucida Sans" pitchFamily="34" charset="0"/>
            </a:endParaRPr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84214" y="44450"/>
            <a:ext cx="44534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(IV primaria)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51</a:t>
            </a:fld>
            <a:endParaRPr lang="it-IT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l="38201" t="12628" r="28125" b="27243"/>
          <a:stretch>
            <a:fillRect/>
          </a:stretch>
        </p:blipFill>
        <p:spPr bwMode="auto">
          <a:xfrm>
            <a:off x="251520" y="674073"/>
            <a:ext cx="1763688" cy="189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 l="14727" t="79931" r="3613" b="7450"/>
          <a:stretch>
            <a:fillRect/>
          </a:stretch>
        </p:blipFill>
        <p:spPr bwMode="auto">
          <a:xfrm>
            <a:off x="2051720" y="1196752"/>
            <a:ext cx="69847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e 12"/>
          <p:cNvSpPr/>
          <p:nvPr/>
        </p:nvSpPr>
        <p:spPr bwMode="auto">
          <a:xfrm>
            <a:off x="2915816" y="1412776"/>
            <a:ext cx="4680520" cy="504056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79512" y="3055600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0070C0"/>
                </a:solidFill>
                <a:latin typeface="Lucida Sans" pitchFamily="34" charset="0"/>
              </a:rPr>
              <a:t>NOTA:</a:t>
            </a:r>
          </a:p>
          <a:p>
            <a:pPr algn="just"/>
            <a:r>
              <a:rPr lang="it-IT" sz="1400" dirty="0" smtClean="0">
                <a:latin typeface="Lucida Sans" pitchFamily="34" charset="0"/>
              </a:rPr>
              <a:t>Assegnare priorità al codice 10. Se le risposte fanno riferimento al fatto che  le bolle sono “più leggere” o “meno dense” dell’acqua (o qualcosa di simile), assegnare il codice 10 anche se possono essere applicati altri codici di risposte corrette</a:t>
            </a:r>
            <a:endParaRPr lang="it-IT" sz="1400" dirty="0">
              <a:latin typeface="Lucida Sans" pitchFamily="34" charset="0"/>
            </a:endParaRP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print"/>
          <a:srcRect l="11345" t="59330" r="3234" b="2055"/>
          <a:stretch>
            <a:fillRect/>
          </a:stretch>
        </p:blipFill>
        <p:spPr bwMode="auto">
          <a:xfrm>
            <a:off x="2627784" y="2708920"/>
            <a:ext cx="638236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3" cstate="print"/>
          <a:srcRect b="5069"/>
          <a:stretch>
            <a:fillRect/>
          </a:stretch>
        </p:blipFill>
        <p:spPr bwMode="auto">
          <a:xfrm>
            <a:off x="1441896" y="1772816"/>
            <a:ext cx="7594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4" cstate="print"/>
          <a:srcRect l="8636" t="6876" r="52335" b="50442"/>
          <a:stretch>
            <a:fillRect/>
          </a:stretch>
        </p:blipFill>
        <p:spPr bwMode="auto">
          <a:xfrm>
            <a:off x="971600" y="908720"/>
            <a:ext cx="316835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84214" y="44450"/>
            <a:ext cx="52822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827584" y="620688"/>
            <a:ext cx="3528392" cy="1008112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Freccia circolare in giù 8"/>
          <p:cNvSpPr/>
          <p:nvPr/>
        </p:nvSpPr>
        <p:spPr bwMode="auto">
          <a:xfrm rot="2047844">
            <a:off x="4507483" y="806407"/>
            <a:ext cx="1762702" cy="648072"/>
          </a:xfrm>
          <a:prstGeom prst="curvedDownArrow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52</a:t>
            </a:fld>
            <a:endParaRPr lang="it-IT"/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 l="13003" t="4078" r="15998" b="64908"/>
          <a:stretch>
            <a:fillRect/>
          </a:stretch>
        </p:blipFill>
        <p:spPr bwMode="auto">
          <a:xfrm>
            <a:off x="827585" y="672321"/>
            <a:ext cx="4792468" cy="189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47675" y="76562"/>
            <a:ext cx="52822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13003" t="40631" r="11998" b="1770"/>
          <a:stretch>
            <a:fillRect/>
          </a:stretch>
        </p:blipFill>
        <p:spPr bwMode="auto">
          <a:xfrm>
            <a:off x="1043609" y="2813477"/>
            <a:ext cx="5062470" cy="351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e 6"/>
          <p:cNvSpPr/>
          <p:nvPr/>
        </p:nvSpPr>
        <p:spPr bwMode="auto">
          <a:xfrm>
            <a:off x="323528" y="2708920"/>
            <a:ext cx="6192688" cy="576064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53</a:t>
            </a:fld>
            <a:endParaRPr lang="it-IT" dirty="0"/>
          </a:p>
        </p:txBody>
      </p:sp>
      <p:sp>
        <p:nvSpPr>
          <p:cNvPr id="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9" y="765176"/>
            <a:ext cx="8134351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74663" y="109538"/>
            <a:ext cx="52822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54</a:t>
            </a:fld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61447" name="Picture 7"/>
          <p:cNvPicPr>
            <a:picLocks noChangeAspect="1" noChangeArrowheads="1"/>
          </p:cNvPicPr>
          <p:nvPr/>
        </p:nvPicPr>
        <p:blipFill>
          <a:blip r:embed="rId3" cstate="print"/>
          <a:srcRect l="5021" r="14519" b="71063"/>
          <a:stretch>
            <a:fillRect/>
          </a:stretch>
        </p:blipFill>
        <p:spPr bwMode="auto">
          <a:xfrm>
            <a:off x="323528" y="692696"/>
            <a:ext cx="5184576" cy="183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474663" y="109538"/>
            <a:ext cx="52822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 l="5021" t="32910" r="14519" b="62551"/>
          <a:stretch>
            <a:fillRect/>
          </a:stretch>
        </p:blipFill>
        <p:spPr bwMode="auto">
          <a:xfrm>
            <a:off x="395536" y="2636912"/>
            <a:ext cx="518457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 l="5021" t="44258" r="14519" b="2973"/>
          <a:stretch>
            <a:fillRect/>
          </a:stretch>
        </p:blipFill>
        <p:spPr bwMode="auto">
          <a:xfrm>
            <a:off x="1619672" y="3033044"/>
            <a:ext cx="5184576" cy="334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e 8"/>
          <p:cNvSpPr/>
          <p:nvPr/>
        </p:nvSpPr>
        <p:spPr bwMode="auto">
          <a:xfrm>
            <a:off x="107504" y="2492896"/>
            <a:ext cx="5976664" cy="504056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55</a:t>
            </a:fld>
            <a:endParaRPr lang="it-IT"/>
          </a:p>
        </p:txBody>
      </p:sp>
      <p:sp>
        <p:nvSpPr>
          <p:cNvPr id="12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1" name="Picture 7"/>
          <p:cNvPicPr>
            <a:picLocks noChangeAspect="1" noChangeArrowheads="1"/>
          </p:cNvPicPr>
          <p:nvPr/>
        </p:nvPicPr>
        <p:blipFill>
          <a:blip r:embed="rId3" cstate="print"/>
          <a:srcRect l="14442" t="8031" b="25560"/>
          <a:stretch>
            <a:fillRect/>
          </a:stretch>
        </p:blipFill>
        <p:spPr bwMode="auto">
          <a:xfrm>
            <a:off x="1187624" y="1628800"/>
            <a:ext cx="703562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542775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" name="Ovale 6"/>
          <p:cNvSpPr/>
          <p:nvPr/>
        </p:nvSpPr>
        <p:spPr bwMode="auto">
          <a:xfrm>
            <a:off x="179512" y="1484784"/>
            <a:ext cx="8208912" cy="792088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56</a:t>
            </a:fld>
            <a:endParaRPr lang="it-IT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/>
          <a:srcRect l="15901" t="17329" r="16596" b="48079"/>
          <a:stretch>
            <a:fillRect/>
          </a:stretch>
        </p:blipFill>
        <p:spPr bwMode="auto">
          <a:xfrm>
            <a:off x="539552" y="764704"/>
            <a:ext cx="62646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 l="2701" t="46698" r="9934"/>
          <a:stretch>
            <a:fillRect/>
          </a:stretch>
        </p:blipFill>
        <p:spPr bwMode="auto">
          <a:xfrm>
            <a:off x="251520" y="3212976"/>
            <a:ext cx="81369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539750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323528" y="692696"/>
            <a:ext cx="6552728" cy="648072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 t="12468" b="53287"/>
          <a:stretch>
            <a:fillRect/>
          </a:stretch>
        </p:blipFill>
        <p:spPr bwMode="auto">
          <a:xfrm>
            <a:off x="107503" y="1412776"/>
            <a:ext cx="809105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Segnaposto numero diapositiva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57</a:t>
            </a:fld>
            <a:endParaRPr lang="it-IT" dirty="0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 r="6059" b="3446"/>
          <a:stretch>
            <a:fillRect/>
          </a:stretch>
        </p:blipFill>
        <p:spPr bwMode="auto">
          <a:xfrm>
            <a:off x="251520" y="836712"/>
            <a:ext cx="833250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94889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58</a:t>
            </a:fld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/>
          <a:srcRect r="4586"/>
          <a:stretch>
            <a:fillRect/>
          </a:stretch>
        </p:blipFill>
        <p:spPr bwMode="auto">
          <a:xfrm>
            <a:off x="179389" y="1052736"/>
            <a:ext cx="8641083" cy="4437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73075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59</a:t>
            </a:fld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" y="-171450"/>
            <a:ext cx="8963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endParaRPr lang="it-IT" sz="3200" b="1" i="1" dirty="0">
              <a:solidFill>
                <a:srgbClr val="000066"/>
              </a:solidFill>
              <a:latin typeface="Franklin Gothic Demi" pitchFamily="34" charset="0"/>
            </a:endParaRPr>
          </a:p>
        </p:txBody>
      </p:sp>
      <p:pic>
        <p:nvPicPr>
          <p:cNvPr id="6" name="Immagine 5" descr="cartina per TIM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868" y="1124744"/>
            <a:ext cx="8908265" cy="460851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36511" y="-131216"/>
            <a:ext cx="9144001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Lucida Sans" pitchFamily="34" charset="0"/>
                <a:ea typeface="+mj-ea"/>
                <a:cs typeface="+mj-cs"/>
              </a:rPr>
              <a:t>TIMSS 2011 – Paesi partecipanti</a:t>
            </a:r>
            <a:endParaRPr kumimoji="0" lang="it-IT" sz="3200" b="1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10" name="Segnaposto data 5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3178696" cy="288032"/>
          </a:xfrm>
        </p:spPr>
        <p:txBody>
          <a:bodyPr/>
          <a:lstStyle/>
          <a:p>
            <a:r>
              <a:rPr lang="it-IT" dirty="0" smtClean="0"/>
              <a:t>Frascati, </a:t>
            </a:r>
            <a:r>
              <a:rPr lang="it-IT" dirty="0" smtClean="0"/>
              <a:t>1 e 2 Marzo </a:t>
            </a:r>
            <a:r>
              <a:rPr lang="it-IT" dirty="0" smtClean="0"/>
              <a:t>2011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6" y="620688"/>
            <a:ext cx="6486704" cy="2809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5273" y="3255987"/>
            <a:ext cx="73691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455196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251520" y="2564904"/>
            <a:ext cx="2736304" cy="648072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60</a:t>
            </a:fld>
            <a:endParaRPr lang="it-IT"/>
          </a:p>
        </p:txBody>
      </p:sp>
      <p:sp>
        <p:nvSpPr>
          <p:cNvPr id="11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619250" y="4581526"/>
            <a:ext cx="7005639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3" cstate="print"/>
          <a:srcRect b="12183"/>
          <a:stretch>
            <a:fillRect/>
          </a:stretch>
        </p:blipFill>
        <p:spPr bwMode="auto">
          <a:xfrm>
            <a:off x="578121" y="725042"/>
            <a:ext cx="7234239" cy="551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455196" y="11663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it-IT" sz="2000" b="1" i="1" dirty="0">
                <a:solidFill>
                  <a:srgbClr val="000066"/>
                </a:solidFill>
                <a:latin typeface="Lucida Sans" pitchFamily="34" charset="0"/>
              </a:rPr>
              <a:t>Esempio di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000" b="1" i="1" dirty="0" smtClean="0">
                <a:solidFill>
                  <a:srgbClr val="000066"/>
                </a:solidFill>
                <a:latin typeface="Lucida Sans" pitchFamily="34" charset="0"/>
              </a:rPr>
              <a:t>(III secondaria)</a:t>
            </a:r>
            <a:endParaRPr lang="it-IT" sz="2000" b="1" i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61</a:t>
            </a:fld>
            <a:endParaRPr lang="it-IT"/>
          </a:p>
        </p:txBody>
      </p:sp>
      <p:sp>
        <p:nvSpPr>
          <p:cNvPr id="9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6" name="Picture 12" descr="Barra_Azzurra_ME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6511" y="-131216"/>
            <a:ext cx="9144001" cy="823913"/>
          </a:xfrm>
        </p:spPr>
        <p:txBody>
          <a:bodyPr/>
          <a:lstStyle/>
          <a:p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2011 - Campionamento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836712"/>
            <a:ext cx="8458200" cy="4536504"/>
          </a:xfrm>
        </p:spPr>
        <p:txBody>
          <a:bodyPr/>
          <a:lstStyle/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it-IT" sz="4800" b="1" dirty="0" smtClean="0">
                <a:solidFill>
                  <a:srgbClr val="0070C0"/>
                </a:solidFill>
              </a:rPr>
              <a:t>ITALIA</a:t>
            </a: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800" dirty="0" smtClean="0">
                <a:latin typeface="Lucida Sans" pitchFamily="34" charset="0"/>
              </a:rPr>
              <a:t>Il </a:t>
            </a:r>
            <a:r>
              <a:rPr lang="en-GB" sz="2800" dirty="0" err="1">
                <a:latin typeface="Lucida Sans" pitchFamily="34" charset="0"/>
              </a:rPr>
              <a:t>campione</a:t>
            </a:r>
            <a:r>
              <a:rPr lang="en-GB" sz="2800" dirty="0">
                <a:latin typeface="Lucida Sans" pitchFamily="34" charset="0"/>
              </a:rPr>
              <a:t> </a:t>
            </a:r>
            <a:r>
              <a:rPr lang="it-IT" sz="2800" dirty="0">
                <a:latin typeface="Lucida Sans" pitchFamily="34" charset="0"/>
              </a:rPr>
              <a:t>TIMSS 2011 </a:t>
            </a:r>
            <a:r>
              <a:rPr lang="en-GB" sz="2800" dirty="0">
                <a:latin typeface="Lucida Sans" pitchFamily="34" charset="0"/>
              </a:rPr>
              <a:t>è </a:t>
            </a:r>
            <a:endParaRPr lang="en-GB" sz="2800" dirty="0" smtClean="0">
              <a:latin typeface="Lucida Sans" pitchFamily="34" charset="0"/>
            </a:endParaRPr>
          </a:p>
          <a:p>
            <a:pPr>
              <a:spcBef>
                <a:spcPts val="1200"/>
              </a:spcBef>
              <a:buClr>
                <a:schemeClr val="tx1"/>
              </a:buClr>
            </a:pPr>
            <a:r>
              <a:rPr lang="en-GB" sz="2800" b="1" dirty="0" err="1" smtClean="0">
                <a:solidFill>
                  <a:srgbClr val="0070C0"/>
                </a:solidFill>
                <a:latin typeface="Lucida Sans" pitchFamily="34" charset="0"/>
              </a:rPr>
              <a:t>probabilistico</a:t>
            </a:r>
            <a:r>
              <a:rPr lang="en-GB" sz="2800" b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800" b="1" dirty="0" err="1" smtClean="0">
                <a:solidFill>
                  <a:srgbClr val="0070C0"/>
                </a:solidFill>
                <a:latin typeface="Lucida Sans" pitchFamily="34" charset="0"/>
              </a:rPr>
              <a:t>stratificato</a:t>
            </a:r>
            <a:endParaRPr lang="it-IT" sz="2800" b="1" dirty="0">
              <a:solidFill>
                <a:srgbClr val="0070C0"/>
              </a:solidFill>
              <a:latin typeface="Lucida Sans" pitchFamily="34" charset="0"/>
            </a:endParaRP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en-GB" sz="2800" dirty="0" smtClean="0">
                <a:latin typeface="Lucida Sans" pitchFamily="34" charset="0"/>
              </a:rPr>
              <a:t>A </a:t>
            </a:r>
            <a:r>
              <a:rPr lang="en-GB" sz="2800" dirty="0" err="1">
                <a:latin typeface="Lucida Sans" pitchFamily="34" charset="0"/>
              </a:rPr>
              <a:t>livello</a:t>
            </a:r>
            <a:r>
              <a:rPr lang="en-GB" sz="2800" dirty="0">
                <a:latin typeface="Lucida Sans" pitchFamily="34" charset="0"/>
              </a:rPr>
              <a:t> </a:t>
            </a:r>
            <a:r>
              <a:rPr lang="en-GB" sz="2800" dirty="0" err="1">
                <a:latin typeface="Lucida Sans" pitchFamily="34" charset="0"/>
              </a:rPr>
              <a:t>geografico</a:t>
            </a:r>
            <a:r>
              <a:rPr lang="en-GB" sz="2800" dirty="0">
                <a:latin typeface="Lucida Sans" pitchFamily="34" charset="0"/>
              </a:rPr>
              <a:t> </a:t>
            </a:r>
            <a:r>
              <a:rPr lang="en-GB" sz="2800" dirty="0" smtClean="0">
                <a:latin typeface="Lucida Sans" pitchFamily="34" charset="0"/>
              </a:rPr>
              <a:t>è </a:t>
            </a:r>
            <a:r>
              <a:rPr lang="en-GB" sz="2800" dirty="0" err="1">
                <a:latin typeface="Lucida Sans" pitchFamily="34" charset="0"/>
              </a:rPr>
              <a:t>rappresentativo</a:t>
            </a:r>
            <a:r>
              <a:rPr lang="en-GB" sz="2800" dirty="0">
                <a:latin typeface="Lucida Sans" pitchFamily="34" charset="0"/>
              </a:rPr>
              <a:t> </a:t>
            </a:r>
            <a:r>
              <a:rPr lang="en-GB" sz="2800" dirty="0" err="1" smtClean="0">
                <a:latin typeface="Lucida Sans" pitchFamily="34" charset="0"/>
              </a:rPr>
              <a:t>di</a:t>
            </a:r>
            <a:endParaRPr lang="en-GB" sz="2800" dirty="0" smtClean="0">
              <a:latin typeface="Lucida Sans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rgbClr val="0070C0"/>
                </a:solidFill>
                <a:latin typeface="Lucida Sans" pitchFamily="34" charset="0"/>
              </a:rPr>
              <a:t>5 </a:t>
            </a:r>
            <a:r>
              <a:rPr lang="en-GB" sz="2800" b="1" dirty="0" err="1" smtClean="0">
                <a:solidFill>
                  <a:srgbClr val="0070C0"/>
                </a:solidFill>
                <a:latin typeface="Lucida Sans" pitchFamily="34" charset="0"/>
              </a:rPr>
              <a:t>macroaree</a:t>
            </a:r>
            <a:r>
              <a:rPr lang="en-GB" sz="2800" dirty="0" smtClean="0">
                <a:latin typeface="Lucida Sans" pitchFamily="34" charset="0"/>
              </a:rPr>
              <a:t>:</a:t>
            </a:r>
          </a:p>
          <a:p>
            <a:pPr algn="l">
              <a:spcBef>
                <a:spcPts val="0"/>
              </a:spcBef>
              <a:buClr>
                <a:schemeClr val="tx1"/>
              </a:buClr>
            </a:pPr>
            <a:endParaRPr lang="en-GB" sz="2800" dirty="0">
              <a:latin typeface="Lucida Sans" pitchFamily="34" charset="0"/>
            </a:endParaRPr>
          </a:p>
          <a:p>
            <a:pPr algn="l">
              <a:buClr>
                <a:schemeClr val="tx1"/>
              </a:buClr>
              <a:buFont typeface="Wingdings" pitchFamily="2" charset="2"/>
              <a:buChar char="§"/>
            </a:pPr>
            <a:endParaRPr lang="en-GB" sz="2800" dirty="0">
              <a:latin typeface="Comic Sans MS" pitchFamily="66" charset="0"/>
            </a:endParaRPr>
          </a:p>
          <a:p>
            <a:pPr algn="l">
              <a:buClr>
                <a:schemeClr val="tx1"/>
              </a:buClr>
              <a:buFontTx/>
              <a:buChar char="•"/>
            </a:pPr>
            <a:endParaRPr lang="en-GB" sz="2800" b="1" dirty="0">
              <a:latin typeface="Comic Sans MS" pitchFamily="66" charset="0"/>
            </a:endParaRPr>
          </a:p>
          <a:p>
            <a:pPr lvl="4" algn="l">
              <a:buClr>
                <a:schemeClr val="tx1"/>
              </a:buClr>
              <a:buFont typeface="Arial" pitchFamily="34" charset="0"/>
              <a:buChar char="•"/>
            </a:pPr>
            <a:endParaRPr lang="en-GB" sz="2800" b="1" dirty="0">
              <a:latin typeface="Comic Sans MS" pitchFamily="66" charset="0"/>
            </a:endParaRP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9" name="Ovale 8"/>
          <p:cNvSpPr/>
          <p:nvPr/>
        </p:nvSpPr>
        <p:spPr bwMode="auto">
          <a:xfrm>
            <a:off x="1440160" y="4005064"/>
            <a:ext cx="2051720" cy="720080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0800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Nord</a:t>
            </a:r>
            <a:r>
              <a:rPr kumimoji="0" lang="it-IT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- O</a:t>
            </a: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vest</a:t>
            </a:r>
          </a:p>
        </p:txBody>
      </p:sp>
      <p:sp>
        <p:nvSpPr>
          <p:cNvPr id="16" name="Ovale 15"/>
          <p:cNvSpPr/>
          <p:nvPr/>
        </p:nvSpPr>
        <p:spPr bwMode="auto">
          <a:xfrm>
            <a:off x="5652120" y="4005064"/>
            <a:ext cx="2051720" cy="720080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0800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Nord</a:t>
            </a:r>
            <a:r>
              <a:rPr kumimoji="0" lang="it-IT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- Est</a:t>
            </a:r>
            <a:endParaRPr kumimoji="0" lang="it-IT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3635896" y="4653136"/>
            <a:ext cx="2051720" cy="720080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0800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Centro</a:t>
            </a:r>
          </a:p>
        </p:txBody>
      </p:sp>
      <p:sp>
        <p:nvSpPr>
          <p:cNvPr id="18" name="Ovale 17"/>
          <p:cNvSpPr/>
          <p:nvPr/>
        </p:nvSpPr>
        <p:spPr bwMode="auto">
          <a:xfrm>
            <a:off x="1440160" y="5301208"/>
            <a:ext cx="2051720" cy="720080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0800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Isole</a:t>
            </a:r>
          </a:p>
        </p:txBody>
      </p:sp>
      <p:sp>
        <p:nvSpPr>
          <p:cNvPr id="19" name="Ovale 18"/>
          <p:cNvSpPr/>
          <p:nvPr/>
        </p:nvSpPr>
        <p:spPr bwMode="auto">
          <a:xfrm>
            <a:off x="5652120" y="5373216"/>
            <a:ext cx="2051720" cy="720080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0800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Sud</a:t>
            </a:r>
          </a:p>
        </p:txBody>
      </p:sp>
      <p:sp>
        <p:nvSpPr>
          <p:cNvPr id="13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1048" y="-243408"/>
            <a:ext cx="8153400" cy="1143001"/>
          </a:xfrm>
        </p:spPr>
        <p:txBody>
          <a:bodyPr/>
          <a:lstStyle/>
          <a:p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2011 - Traduzione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delle</a:t>
            </a:r>
            <a:r>
              <a:rPr lang="it-IT" sz="3200" b="1" dirty="0">
                <a:solidFill>
                  <a:srgbClr val="003300"/>
                </a:solidFill>
                <a:latin typeface="Lucida Sans" pitchFamily="34" charset="0"/>
              </a:rPr>
              <a:t>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prove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51521" y="1187461"/>
            <a:ext cx="4248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Testi originali in inglese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21565" y="2598004"/>
            <a:ext cx="3978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Traduzione in italiano (INVALSI)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908417" y="4110172"/>
            <a:ext cx="6128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Lucida Sans" pitchFamily="34" charset="0"/>
              </a:rPr>
              <a:t>Controllo: IEA </a:t>
            </a:r>
            <a:r>
              <a:rPr lang="it-IT" sz="2400" b="1" dirty="0" err="1" smtClean="0">
                <a:latin typeface="Lucida Sans" pitchFamily="34" charset="0"/>
              </a:rPr>
              <a:t>Headquarter</a:t>
            </a:r>
            <a:r>
              <a:rPr lang="it-IT" sz="2400" b="1" dirty="0" smtClean="0">
                <a:latin typeface="Lucida Sans" pitchFamily="34" charset="0"/>
              </a:rPr>
              <a:t> + </a:t>
            </a:r>
          </a:p>
          <a:p>
            <a:pPr algn="ctr"/>
            <a:r>
              <a:rPr lang="it-IT" sz="2400" b="1" dirty="0" smtClean="0">
                <a:latin typeface="Lucida Sans" pitchFamily="34" charset="0"/>
              </a:rPr>
              <a:t>TIMSS &amp; PIRLS </a:t>
            </a:r>
            <a:r>
              <a:rPr lang="it-IT" sz="2400" b="1" dirty="0" err="1" smtClean="0">
                <a:latin typeface="Lucida Sans" pitchFamily="34" charset="0"/>
              </a:rPr>
              <a:t>Study</a:t>
            </a:r>
            <a:r>
              <a:rPr lang="it-IT" sz="2400" b="1" dirty="0" smtClean="0">
                <a:latin typeface="Lucida Sans" pitchFamily="34" charset="0"/>
              </a:rPr>
              <a:t> Center</a:t>
            </a:r>
            <a:endParaRPr lang="it-IT" sz="2400" b="1" dirty="0">
              <a:latin typeface="Lucida Sans" pitchFamily="34" charset="0"/>
            </a:endParaRPr>
          </a:p>
        </p:txBody>
      </p:sp>
      <p:sp>
        <p:nvSpPr>
          <p:cNvPr id="12" name="Freccia circolare in giù 11"/>
          <p:cNvSpPr/>
          <p:nvPr/>
        </p:nvSpPr>
        <p:spPr bwMode="auto">
          <a:xfrm rot="2999014">
            <a:off x="4739273" y="1447052"/>
            <a:ext cx="1463736" cy="931075"/>
          </a:xfrm>
          <a:prstGeom prst="curvedDown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Freccia circolare in giù 12"/>
          <p:cNvSpPr/>
          <p:nvPr/>
        </p:nvSpPr>
        <p:spPr bwMode="auto">
          <a:xfrm rot="6535165" flipV="1">
            <a:off x="2694683" y="2699567"/>
            <a:ext cx="1463736" cy="1034823"/>
          </a:xfrm>
          <a:prstGeom prst="curvedDown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Freccia circolare in giù 13"/>
          <p:cNvSpPr/>
          <p:nvPr/>
        </p:nvSpPr>
        <p:spPr bwMode="auto">
          <a:xfrm rot="8202112">
            <a:off x="3281727" y="5264807"/>
            <a:ext cx="1463736" cy="931075"/>
          </a:xfrm>
          <a:prstGeom prst="curvedDown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83568" y="4995174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Lucida Sans" pitchFamily="34" charset="0"/>
              </a:rPr>
              <a:t>PROVE DEFINITIVE</a:t>
            </a:r>
            <a:endParaRPr lang="it-IT" sz="2800" b="1" dirty="0">
              <a:latin typeface="Lucida Sans" pitchFamily="34" charset="0"/>
            </a:endParaRPr>
          </a:p>
        </p:txBody>
      </p:sp>
      <p:sp>
        <p:nvSpPr>
          <p:cNvPr id="17" name="Segnaposto numero diapositiva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18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uiExpand="1" build="p"/>
      <p:bldP spid="12" grpId="0" animBg="1"/>
      <p:bldP spid="13" grpId="0" animBg="1"/>
      <p:bldP spid="14" grpId="0" animBg="1"/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458788"/>
            <a:ext cx="9144000" cy="1600201"/>
          </a:xfrm>
        </p:spPr>
        <p:txBody>
          <a:bodyPr/>
          <a:lstStyle/>
          <a:p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TIMSS 2011 - Fasi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e </a:t>
            </a:r>
            <a:r>
              <a:rPr lang="it-IT" sz="3200" b="1" dirty="0" smtClean="0">
                <a:solidFill>
                  <a:srgbClr val="000066"/>
                </a:solidFill>
                <a:latin typeface="Lucida Sans" pitchFamily="34" charset="0"/>
              </a:rPr>
              <a:t>tempi (1)</a:t>
            </a:r>
            <a:endParaRPr lang="it-IT" sz="3200" b="1" dirty="0">
              <a:solidFill>
                <a:srgbClr val="000066"/>
              </a:solidFill>
              <a:latin typeface="Lucida Sans" pitchFamily="34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1" y="836712"/>
            <a:ext cx="8569325" cy="5181600"/>
          </a:xfrm>
        </p:spPr>
        <p:txBody>
          <a:bodyPr/>
          <a:lstStyle/>
          <a:p>
            <a:pPr lvl="4" algn="l">
              <a:lnSpc>
                <a:spcPct val="90000"/>
              </a:lnSpc>
              <a:buClr>
                <a:schemeClr val="tx1"/>
              </a:buClr>
            </a:pPr>
            <a:endParaRPr lang="it-IT" sz="160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200</a:t>
            </a: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9</a:t>
            </a:r>
            <a:r>
              <a:rPr lang="en-GB" sz="2400" dirty="0" smtClean="0">
                <a:latin typeface="Lucida Sans" pitchFamily="34" charset="0"/>
              </a:rPr>
              <a:t>         </a:t>
            </a: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Messa</a:t>
            </a:r>
            <a:r>
              <a:rPr lang="en-GB" sz="2400" dirty="0" smtClean="0">
                <a:latin typeface="Lucida Sans" pitchFamily="34" charset="0"/>
              </a:rPr>
              <a:t> a </a:t>
            </a:r>
            <a:r>
              <a:rPr lang="en-GB" sz="2400" dirty="0" err="1" smtClean="0">
                <a:latin typeface="Lucida Sans" pitchFamily="34" charset="0"/>
              </a:rPr>
              <a:t>punto</a:t>
            </a:r>
            <a:r>
              <a:rPr lang="en-GB" sz="2400" dirty="0" smtClean="0">
                <a:latin typeface="Lucida Sans" pitchFamily="34" charset="0"/>
              </a:rPr>
              <a:t> del </a:t>
            </a:r>
            <a:r>
              <a:rPr lang="en-GB" sz="2400" dirty="0" err="1" smtClean="0">
                <a:latin typeface="Lucida Sans" pitchFamily="34" charset="0"/>
              </a:rPr>
              <a:t>quadro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teorico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riferimento</a:t>
            </a:r>
            <a:r>
              <a:rPr lang="en-GB" sz="2400" dirty="0" smtClean="0">
                <a:latin typeface="Lucida Sans" pitchFamily="34" charset="0"/>
              </a:rPr>
              <a:t>. </a:t>
            </a: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Costruzione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revisione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prove e </a:t>
            </a:r>
            <a:r>
              <a:rPr lang="en-GB" sz="2400" dirty="0" err="1" smtClean="0">
                <a:latin typeface="Lucida Sans" pitchFamily="34" charset="0"/>
              </a:rPr>
              <a:t>questionari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</a:pPr>
            <a:endParaRPr lang="en-GB" sz="2400" dirty="0">
              <a:latin typeface="Lucida Sans" pitchFamily="34" charset="0"/>
            </a:endParaRPr>
          </a:p>
          <a:p>
            <a:pPr>
              <a:lnSpc>
                <a:spcPct val="90000"/>
              </a:lnSpc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2010 -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Field Test</a:t>
            </a: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Traduzione</a:t>
            </a:r>
            <a:r>
              <a:rPr lang="en-GB" sz="2400" dirty="0">
                <a:latin typeface="Lucida Sans" pitchFamily="34" charset="0"/>
              </a:rPr>
              <a:t> prove, </a:t>
            </a:r>
            <a:r>
              <a:rPr lang="en-GB" sz="2400" dirty="0" err="1">
                <a:latin typeface="Lucida Sans" pitchFamily="34" charset="0"/>
              </a:rPr>
              <a:t>questionari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 smtClean="0">
                <a:latin typeface="Lucida Sans" pitchFamily="34" charset="0"/>
              </a:rPr>
              <a:t>manuali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Somministrazione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smtClean="0">
                <a:latin typeface="Lucida Sans" pitchFamily="34" charset="0"/>
              </a:rPr>
              <a:t>a un </a:t>
            </a:r>
            <a:r>
              <a:rPr lang="en-GB" sz="2400" dirty="0" err="1">
                <a:latin typeface="Lucida Sans" pitchFamily="34" charset="0"/>
              </a:rPr>
              <a:t>campione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casuale</a:t>
            </a:r>
            <a:r>
              <a:rPr lang="en-GB" sz="2400" dirty="0" smtClean="0">
                <a:latin typeface="Lucida Sans" pitchFamily="34" charset="0"/>
              </a:rPr>
              <a:t>. 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Codifica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risposte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aperte</a:t>
            </a:r>
            <a:r>
              <a:rPr lang="en-GB" sz="2400" dirty="0">
                <a:latin typeface="Lucida Sans" pitchFamily="34" charset="0"/>
              </a:rPr>
              <a:t>, </a:t>
            </a:r>
            <a:r>
              <a:rPr lang="en-GB" sz="2400" dirty="0" err="1">
                <a:latin typeface="Lucida Sans" pitchFamily="34" charset="0"/>
              </a:rPr>
              <a:t>immissione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pulizia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dati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Analisi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finalizzazione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degli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strumenti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Restituzione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scuole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>
              <a:lnSpc>
                <a:spcPct val="90000"/>
              </a:lnSpc>
              <a:buClr>
                <a:schemeClr val="tx1"/>
              </a:buClr>
              <a:buFontTx/>
              <a:buChar char="–"/>
            </a:pPr>
            <a:endParaRPr lang="en-GB" sz="2400" dirty="0">
              <a:latin typeface="Lucida Sans" pitchFamily="34" charset="0"/>
            </a:endParaRPr>
          </a:p>
          <a:p>
            <a:pPr algn="just">
              <a:lnSpc>
                <a:spcPct val="90000"/>
              </a:lnSpc>
              <a:buFontTx/>
              <a:buChar char="•"/>
            </a:pPr>
            <a:endParaRPr lang="en-GB" sz="2400" dirty="0">
              <a:latin typeface="Comic Sans MS" pitchFamily="66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1AD6B-4B8B-436E-8847-E1B90AE7071F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4294967295"/>
          </p:nvPr>
        </p:nvSpPr>
        <p:spPr>
          <a:xfrm>
            <a:off x="457200" y="6525344"/>
            <a:ext cx="3178696" cy="288032"/>
          </a:xfrm>
          <a:prstGeom prst="rect">
            <a:avLst/>
          </a:prstGeom>
        </p:spPr>
        <p:txBody>
          <a:bodyPr/>
          <a:lstStyle/>
          <a:p>
            <a:r>
              <a:rPr lang="it-IT" sz="1400" dirty="0" smtClean="0"/>
              <a:t>Frascati, </a:t>
            </a:r>
            <a:r>
              <a:rPr lang="it-IT" sz="1400" dirty="0" smtClean="0"/>
              <a:t>1 e 2 Marzo </a:t>
            </a:r>
            <a:r>
              <a:rPr lang="it-IT" sz="1400" dirty="0" smtClean="0"/>
              <a:t>2011</a:t>
            </a:r>
            <a:endParaRPr lang="it-IT" sz="14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 autoUpdateAnimBg="0"/>
    </p:bldLst>
  </p:timing>
</p:sld>
</file>

<file path=ppt/theme/theme1.xml><?xml version="1.0" encoding="utf-8"?>
<a:theme xmlns:a="http://schemas.openxmlformats.org/drawingml/2006/main" name="Modello slide_seminario timss">
  <a:themeElements>
    <a:clrScheme name="Modello slide_seminario tim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lo slide_seminario tims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ello slide_seminario tim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 slide_seminario timss</Template>
  <TotalTime>1311</TotalTime>
  <Words>2017</Words>
  <Application>Microsoft Office PowerPoint</Application>
  <PresentationFormat>Presentazione su schermo (4:3)</PresentationFormat>
  <Paragraphs>428</Paragraphs>
  <Slides>61</Slides>
  <Notes>61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61</vt:i4>
      </vt:variant>
    </vt:vector>
  </HeadingPairs>
  <TitlesOfParts>
    <vt:vector size="62" baseType="lpstr">
      <vt:lpstr>Modello slide_seminario timss</vt:lpstr>
      <vt:lpstr>Diapositiva 1</vt:lpstr>
      <vt:lpstr>Diapositiva 2</vt:lpstr>
      <vt:lpstr>TIMSS - Che cosa rileva</vt:lpstr>
      <vt:lpstr>TIMSS - Caratteristiche del progetto</vt:lpstr>
      <vt:lpstr>Diapositiva 5</vt:lpstr>
      <vt:lpstr>Diapositiva 6</vt:lpstr>
      <vt:lpstr>TIMSS 2011 - Campionamento</vt:lpstr>
      <vt:lpstr>TIMSS 2011 - Traduzione delle prove</vt:lpstr>
      <vt:lpstr>TIMSS 2011 - Fasi e tempi (1)</vt:lpstr>
      <vt:lpstr>TIMSS 2011 - Fasi e tempi (2)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</vt:vector>
  </TitlesOfParts>
  <Company>Invalsi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Invalsi</dc:creator>
  <cp:lastModifiedBy>Carlo Tramontano</cp:lastModifiedBy>
  <cp:revision>173</cp:revision>
  <dcterms:created xsi:type="dcterms:W3CDTF">2010-03-08T10:35:38Z</dcterms:created>
  <dcterms:modified xsi:type="dcterms:W3CDTF">2011-02-25T15:20:36Z</dcterms:modified>
</cp:coreProperties>
</file>