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47"/>
  </p:notesMasterIdLst>
  <p:handoutMasterIdLst>
    <p:handoutMasterId r:id="rId48"/>
  </p:handoutMasterIdLst>
  <p:sldIdLst>
    <p:sldId id="258" r:id="rId2"/>
    <p:sldId id="259" r:id="rId3"/>
    <p:sldId id="315" r:id="rId4"/>
    <p:sldId id="261" r:id="rId5"/>
    <p:sldId id="263" r:id="rId6"/>
    <p:sldId id="265" r:id="rId7"/>
    <p:sldId id="264" r:id="rId8"/>
    <p:sldId id="262" r:id="rId9"/>
    <p:sldId id="295" r:id="rId10"/>
    <p:sldId id="296" r:id="rId11"/>
    <p:sldId id="297" r:id="rId12"/>
    <p:sldId id="298" r:id="rId13"/>
    <p:sldId id="266" r:id="rId14"/>
    <p:sldId id="267" r:id="rId15"/>
    <p:sldId id="340" r:id="rId16"/>
    <p:sldId id="270" r:id="rId17"/>
    <p:sldId id="272" r:id="rId18"/>
    <p:sldId id="273" r:id="rId19"/>
    <p:sldId id="274" r:id="rId20"/>
    <p:sldId id="316" r:id="rId21"/>
    <p:sldId id="314" r:id="rId22"/>
    <p:sldId id="276" r:id="rId23"/>
    <p:sldId id="308" r:id="rId24"/>
    <p:sldId id="294" r:id="rId25"/>
    <p:sldId id="309" r:id="rId26"/>
    <p:sldId id="310" r:id="rId27"/>
    <p:sldId id="319" r:id="rId28"/>
    <p:sldId id="320" r:id="rId29"/>
    <p:sldId id="322" r:id="rId30"/>
    <p:sldId id="324" r:id="rId31"/>
    <p:sldId id="278" r:id="rId32"/>
    <p:sldId id="279" r:id="rId33"/>
    <p:sldId id="299" r:id="rId34"/>
    <p:sldId id="311" r:id="rId35"/>
    <p:sldId id="312" r:id="rId36"/>
    <p:sldId id="326" r:id="rId37"/>
    <p:sldId id="327" r:id="rId38"/>
    <p:sldId id="329" r:id="rId39"/>
    <p:sldId id="331" r:id="rId40"/>
    <p:sldId id="313" r:id="rId41"/>
    <p:sldId id="336" r:id="rId42"/>
    <p:sldId id="337" r:id="rId43"/>
    <p:sldId id="338" r:id="rId44"/>
    <p:sldId id="339" r:id="rId45"/>
    <p:sldId id="317" r:id="rId4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C0C0C0"/>
    <a:srgbClr val="CC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16" autoAdjust="0"/>
    <p:restoredTop sz="94718" autoAdjust="0"/>
  </p:normalViewPr>
  <p:slideViewPr>
    <p:cSldViewPr>
      <p:cViewPr>
        <p:scale>
          <a:sx n="73" d="100"/>
          <a:sy n="73" d="100"/>
        </p:scale>
        <p:origin x="-1272" y="-8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2"/>
    </p:cViewPr>
  </p:sorterViewPr>
  <p:notesViewPr>
    <p:cSldViewPr>
      <p:cViewPr varScale="1">
        <p:scale>
          <a:sx n="86" d="100"/>
          <a:sy n="86" d="100"/>
        </p:scale>
        <p:origin x="-312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0F7E6331-475A-436A-8F34-449E60143562}" type="datetimeFigureOut">
              <a:rPr lang="it-IT"/>
              <a:pPr>
                <a:defRPr/>
              </a:pPr>
              <a:t>25/02/2011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35C5458A-D6E4-44CB-90E7-FFB3D6D0C1DF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9CF33F63-8DE3-48E2-89AB-9CF8C5745F41}" type="datetimeFigureOut">
              <a:rPr lang="it-IT"/>
              <a:pPr>
                <a:defRPr/>
              </a:pPr>
              <a:t>25/02/2011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069BF33E-D15C-4AA2-9D65-7879CF727613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819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CEAC02-B9E6-4889-B5D0-6FC48BFCB4B7}" type="slidenum">
              <a:rPr lang="it-IT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662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26E12E3-252A-408F-9002-837CC19418D4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867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25DEE0-187F-47D5-889C-88B1AA5A72CB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072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6173BE4-27C9-493F-88EE-4376DA59B689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277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A6EB00-3BF4-4E16-A879-1F5AB9DA1090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481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AC0AE9D-DEDA-4343-B215-7A1426545AD2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686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1A8DD5-660A-4C92-BF68-927EC4458B35}" type="slidenum">
              <a:rPr lang="it-IT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891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5837EC-3C66-48F6-8005-91CC732C91AA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096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2412B5-237D-4809-9D37-51657CB727C7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301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CC783C-E5C2-402B-BC0A-75A599C4020D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505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2CA10F4-ED97-48BC-91B8-AB66B2203F16}" type="slidenum">
              <a:rPr lang="it-IT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024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C80DAB-2FB9-4104-B680-23F3E8AFF725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710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412D00-603A-4D1B-B32A-134C7812D2F0}" type="slidenum">
              <a:rPr lang="it-IT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915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E35DF8-0586-44C0-80DD-162B0BFD13DA}" type="slidenum">
              <a:rPr lang="it-IT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120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A5FFE5-2B08-4927-8E4A-38164E003EFE}" type="slidenum">
              <a:rPr lang="it-IT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325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DB965F-8A3E-45F7-9600-7B84CFF55A47}" type="slidenum">
              <a:rPr lang="it-IT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529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1705FD-9D03-4098-BA9B-BEA0293E5882}" type="slidenum">
              <a:rPr lang="it-IT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734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1ADECE-0746-4AD6-AFE8-A5304BBAE62B}" type="slidenum">
              <a:rPr lang="it-IT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939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489939-94B0-4056-A5DD-212BAB616304}" type="slidenum">
              <a:rPr lang="it-IT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144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66535B-B053-457F-85FC-9D1E69F4A4E3}" type="slidenum">
              <a:rPr lang="it-IT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349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3EB343-4CDE-4C5A-8DBE-D4F21C8EF0FA}" type="slidenum">
              <a:rPr lang="it-IT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553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90224F3-7AD0-4642-9F9E-647FD57EFE15}" type="slidenum">
              <a:rPr lang="it-IT"/>
              <a:pPr/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229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CDDB7C-BD83-4C04-B207-36A0BAAC6196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758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A217CD4-B082-4CF6-B9CF-A8A067443373}" type="slidenum">
              <a:rPr lang="it-IT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963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516F8C-7D58-4BD9-A519-1CDDB479E4BD}" type="slidenum">
              <a:rPr lang="it-IT"/>
              <a:pPr/>
              <a:t>31</a:t>
            </a:fld>
            <a:endParaRPr 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168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A1A8430-A1EB-47D1-B579-82581DF1D357}" type="slidenum">
              <a:rPr lang="it-IT"/>
              <a:pPr/>
              <a:t>32</a:t>
            </a:fld>
            <a:endParaRPr 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373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265B7C-D66E-4757-9B37-82E3A3C4F7B6}" type="slidenum">
              <a:rPr lang="it-IT"/>
              <a:pPr/>
              <a:t>33</a:t>
            </a:fld>
            <a:endParaRPr 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577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A259AD-0580-423C-85C5-081AB490BEB4}" type="slidenum">
              <a:rPr lang="it-IT"/>
              <a:pPr/>
              <a:t>34</a:t>
            </a:fld>
            <a:endParaRPr 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782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C68050-62A0-4063-A234-C97F0B2CFF21}" type="slidenum">
              <a:rPr lang="it-IT"/>
              <a:pPr/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987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3F924B3-B30A-4510-A266-57ABCF97BBC0}" type="slidenum">
              <a:rPr lang="it-IT"/>
              <a:pPr/>
              <a:t>36</a:t>
            </a:fld>
            <a:endParaRPr 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8192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9BB2DF-FE3A-49DD-9929-97AE52A70DF1}" type="slidenum">
              <a:rPr lang="it-IT"/>
              <a:pPr/>
              <a:t>37</a:t>
            </a:fld>
            <a:endParaRPr 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8397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E22ADF-E7D6-4E04-9239-1F13C403E4C7}" type="slidenum">
              <a:rPr lang="it-IT"/>
              <a:pPr/>
              <a:t>38</a:t>
            </a:fld>
            <a:endParaRPr lang="it-IT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8601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A68EC1-AB62-463D-9FFF-200116F43FCC}" type="slidenum">
              <a:rPr lang="it-IT"/>
              <a:pPr/>
              <a:t>39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433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142CFD-BB1E-4C18-8A8C-E34D0DCEBDEF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8806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584D4A-77FD-4C2A-8D20-F2BE1DDA11F9}" type="slidenum">
              <a:rPr lang="it-IT"/>
              <a:pPr/>
              <a:t>40</a:t>
            </a:fld>
            <a:endParaRPr lang="it-IT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011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E1FF7E-5417-4FB6-AF2C-E026B94A3059}" type="slidenum">
              <a:rPr lang="it-IT"/>
              <a:pPr/>
              <a:t>41</a:t>
            </a:fld>
            <a:endParaRPr lang="it-IT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216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5C8D81-C9F8-4F2B-8A17-50E535481C70}" type="slidenum">
              <a:rPr lang="it-IT"/>
              <a:pPr/>
              <a:t>42</a:t>
            </a:fld>
            <a:endParaRPr lang="it-IT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421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E57B57-62E1-4A86-9B7E-342E3958FC5B}" type="slidenum">
              <a:rPr lang="it-IT"/>
              <a:pPr/>
              <a:t>43</a:t>
            </a:fld>
            <a:endParaRPr lang="it-IT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625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B26239-A750-4774-AEFA-7924F601EF21}" type="slidenum">
              <a:rPr lang="it-IT"/>
              <a:pPr/>
              <a:t>44</a:t>
            </a:fld>
            <a:endParaRPr lang="it-IT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830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5358FE-C7F0-4929-9E26-9FC457D59E0B}" type="slidenum">
              <a:rPr lang="it-IT"/>
              <a:pPr/>
              <a:t>45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638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C0C9E8-587F-4CC1-B4AE-062CC96205BB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843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A7CB4BA-3952-41CA-87FC-11CABE06A4F8}" type="slidenum">
              <a:rPr lang="it-IT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048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F0E47F-4E31-4E94-8CD8-635FA41290B2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253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4B5873-FCE3-4C1A-B6AD-A6B7FBDE6B2D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457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9ED97F-9A74-4461-A8E6-51BD4A8BF240}" type="slidenum">
              <a:rPr lang="it-IT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arra_Azzurra_MEDI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r>
              <a:rPr lang="it-IT"/>
              <a:t>Frascati, 15  Febbraio 2011</a:t>
            </a:r>
            <a:endParaRPr lang="it-IT" dirty="0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dirty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400" smtClean="0"/>
            </a:lvl1pPr>
          </a:lstStyle>
          <a:p>
            <a:pPr>
              <a:defRPr/>
            </a:pPr>
            <a:fld id="{7F7DBE39-473C-4CD5-8C07-36C113135573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arra_Azzurra_MEDI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it-IT"/>
              <a:t>Frascati, 15  Febbraio 2011</a:t>
            </a:r>
            <a:endParaRPr lang="it-IT" dirty="0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F8692734-8DFA-4862-A233-F323002B149F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Barra_Azzurra_MEDI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r>
              <a:rPr lang="it-IT"/>
              <a:t>Frascati, 15  Febbraio 2011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dirty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400" smtClean="0"/>
            </a:lvl1pPr>
          </a:lstStyle>
          <a:p>
            <a:pPr>
              <a:defRPr/>
            </a:pPr>
            <a:fld id="{C3A2A00C-B01A-4E98-B409-FBEF8E5F0714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524625"/>
            <a:ext cx="2530475" cy="288925"/>
          </a:xfrm>
          <a:prstGeom prst="rect">
            <a:avLst/>
          </a:prstGeom>
        </p:spPr>
        <p:txBody>
          <a:bodyPr tIns="46800"/>
          <a:lstStyle>
            <a:lvl1pPr eaLnBrk="0" hangingPunct="0">
              <a:defRPr sz="1400" smtClean="0"/>
            </a:lvl1pPr>
          </a:lstStyle>
          <a:p>
            <a:pPr>
              <a:defRPr/>
            </a:pPr>
            <a:r>
              <a:rPr lang="it-IT"/>
              <a:t>Frascati, 15  Febbraio 2011</a:t>
            </a:r>
            <a:endParaRPr lang="it-IT" dirty="0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795963" y="6553200"/>
            <a:ext cx="2895600" cy="260350"/>
          </a:xfrm>
          <a:prstGeom prst="rect">
            <a:avLst/>
          </a:prstGeom>
        </p:spPr>
        <p:txBody>
          <a:bodyPr tIns="46800"/>
          <a:lstStyle>
            <a:lvl1pPr eaLnBrk="0" hangingPunct="0">
              <a:defRPr sz="1400" dirty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3375025" y="6524625"/>
            <a:ext cx="2133600" cy="288925"/>
          </a:xfrm>
          <a:prstGeom prst="rect">
            <a:avLst/>
          </a:prstGeom>
        </p:spPr>
        <p:txBody>
          <a:bodyPr tIns="46800"/>
          <a:lstStyle>
            <a:lvl1pPr algn="ctr" eaLnBrk="0" hangingPunct="0">
              <a:defRPr sz="1400" smtClean="0"/>
            </a:lvl1pPr>
          </a:lstStyle>
          <a:p>
            <a:pPr>
              <a:defRPr/>
            </a:pPr>
            <a:fld id="{264DC191-09C3-454F-991E-B25D859CB99D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  <p:pic>
        <p:nvPicPr>
          <p:cNvPr id="1031" name="Picture 6" descr="Barra_Azzurra_MEDIE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 descr="Barra_Azzurra_MEDIE_sotto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w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4"/>
          <p:cNvSpPr>
            <a:spLocks noChangeArrowheads="1"/>
          </p:cNvSpPr>
          <p:nvPr/>
        </p:nvSpPr>
        <p:spPr bwMode="auto">
          <a:xfrm>
            <a:off x="0" y="582613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t-IT" sz="3200" b="1" i="1">
              <a:solidFill>
                <a:srgbClr val="003300"/>
              </a:solidFill>
              <a:latin typeface="Franklin Gothic Demi" pitchFamily="34" charset="0"/>
            </a:endParaRPr>
          </a:p>
        </p:txBody>
      </p:sp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457200" y="1557338"/>
            <a:ext cx="8686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GB" sz="3200">
                <a:latin typeface="Comic Sans MS" pitchFamily="66" charset="0"/>
              </a:rPr>
              <a:t> </a:t>
            </a:r>
            <a:endParaRPr lang="en-GB" sz="2400">
              <a:latin typeface="Lucida Sans" pitchFamily="34" charset="0"/>
            </a:endParaRPr>
          </a:p>
        </p:txBody>
      </p:sp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1187450" y="2679700"/>
            <a:ext cx="6731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4000">
                <a:solidFill>
                  <a:schemeClr val="tx2"/>
                </a:solidFill>
              </a:rPr>
              <a:t>Seminario di formazione </a:t>
            </a:r>
            <a:r>
              <a:rPr lang="it-IT" sz="4000" b="1">
                <a:solidFill>
                  <a:srgbClr val="0070C0"/>
                </a:solidFill>
              </a:rPr>
              <a:t>Coordinatori</a:t>
            </a:r>
            <a:r>
              <a:rPr lang="it-IT" sz="4000">
                <a:solidFill>
                  <a:schemeClr val="tx2"/>
                </a:solidFill>
              </a:rPr>
              <a:t> </a:t>
            </a:r>
            <a:br>
              <a:rPr lang="it-IT" sz="4000">
                <a:solidFill>
                  <a:schemeClr val="tx2"/>
                </a:solidFill>
              </a:rPr>
            </a:br>
            <a:r>
              <a:rPr lang="it-IT" sz="4000">
                <a:solidFill>
                  <a:schemeClr val="tx2"/>
                </a:solidFill>
              </a:rPr>
              <a:t>Scuola primaria di IV grado</a:t>
            </a:r>
          </a:p>
        </p:txBody>
      </p:sp>
      <p:sp>
        <p:nvSpPr>
          <p:cNvPr id="7173" name="CasellaDiTesto 10"/>
          <p:cNvSpPr txBox="1">
            <a:spLocks noChangeArrowheads="1"/>
          </p:cNvSpPr>
          <p:nvPr/>
        </p:nvSpPr>
        <p:spPr bwMode="auto">
          <a:xfrm>
            <a:off x="971550" y="1230313"/>
            <a:ext cx="70564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4800" b="1">
                <a:solidFill>
                  <a:srgbClr val="0070C0"/>
                </a:solidFill>
              </a:rPr>
              <a:t>TIMSS 2011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411413" y="4581525"/>
            <a:ext cx="6119812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>
                <a:solidFill>
                  <a:srgbClr val="FF6600"/>
                </a:solidFill>
              </a:rPr>
              <a:t>IEA TIMSS</a:t>
            </a:r>
          </a:p>
          <a:p>
            <a:pPr>
              <a:spcBef>
                <a:spcPct val="50000"/>
              </a:spcBef>
            </a:pPr>
            <a:r>
              <a:rPr lang="it-IT" b="1">
                <a:solidFill>
                  <a:srgbClr val="000066"/>
                </a:solidFill>
                <a:latin typeface="Lucida Sans" pitchFamily="34" charset="0"/>
              </a:rPr>
              <a:t>INVALSI – Frascati (Villa Falconieri)</a:t>
            </a:r>
          </a:p>
          <a:p>
            <a:pPr>
              <a:spcBef>
                <a:spcPct val="50000"/>
              </a:spcBef>
            </a:pPr>
            <a:r>
              <a:rPr lang="it-IT" b="1">
                <a:solidFill>
                  <a:srgbClr val="000066"/>
                </a:solidFill>
                <a:latin typeface="Lucida Sans" pitchFamily="34" charset="0"/>
              </a:rPr>
              <a:t>23 e 24 Febbraio 2011</a:t>
            </a:r>
          </a:p>
          <a:p>
            <a:pPr algn="r">
              <a:lnSpc>
                <a:spcPct val="150000"/>
              </a:lnSpc>
              <a:spcBef>
                <a:spcPct val="50000"/>
              </a:spcBef>
            </a:pPr>
            <a:r>
              <a:rPr lang="it-IT" b="1">
                <a:solidFill>
                  <a:srgbClr val="000066"/>
                </a:solidFill>
                <a:latin typeface="Lucida Sans" pitchFamily="34" charset="0"/>
              </a:rPr>
              <a:t>A cura del gruppo di ricerca TIMSS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450850" y="-242888"/>
            <a:ext cx="8153400" cy="1143001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2011 - Traduzione delle</a:t>
            </a:r>
            <a:r>
              <a:rPr lang="it-IT" sz="3200" b="1" smtClean="0">
                <a:solidFill>
                  <a:srgbClr val="003300"/>
                </a:solidFill>
                <a:latin typeface="Lucida Sans" pitchFamily="34" charset="0"/>
              </a:rPr>
              <a:t> </a:t>
            </a:r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prove</a:t>
            </a:r>
          </a:p>
        </p:txBody>
      </p:sp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250825" y="1187450"/>
            <a:ext cx="42497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Testi originali in inglese</a:t>
            </a:r>
          </a:p>
        </p:txBody>
      </p:sp>
      <p:sp>
        <p:nvSpPr>
          <p:cNvPr id="9" name="CasellaDiTesto 8"/>
          <p:cNvSpPr txBox="1">
            <a:spLocks noChangeArrowheads="1"/>
          </p:cNvSpPr>
          <p:nvPr/>
        </p:nvSpPr>
        <p:spPr bwMode="auto">
          <a:xfrm>
            <a:off x="4121150" y="2598738"/>
            <a:ext cx="39798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Traduzione in italiano (INVALSI)</a:t>
            </a:r>
          </a:p>
        </p:txBody>
      </p:sp>
      <p:sp>
        <p:nvSpPr>
          <p:cNvPr id="10" name="CasellaDiTesto 9"/>
          <p:cNvSpPr txBox="1">
            <a:spLocks noChangeArrowheads="1"/>
          </p:cNvSpPr>
          <p:nvPr/>
        </p:nvSpPr>
        <p:spPr bwMode="auto">
          <a:xfrm>
            <a:off x="2908300" y="4110038"/>
            <a:ext cx="61277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Controllo: IEA Headquarter + </a:t>
            </a:r>
          </a:p>
          <a:p>
            <a:pPr algn="ctr" eaLnBrk="0" hangingPunct="0"/>
            <a:r>
              <a:rPr lang="it-IT" sz="2400" b="1">
                <a:latin typeface="Lucida Sans" pitchFamily="34" charset="0"/>
              </a:rPr>
              <a:t>TIMSS &amp; PIRLS Study Center</a:t>
            </a:r>
          </a:p>
        </p:txBody>
      </p:sp>
      <p:sp>
        <p:nvSpPr>
          <p:cNvPr id="12" name="Freccia circolare in giù 11"/>
          <p:cNvSpPr>
            <a:spLocks noChangeArrowheads="1"/>
          </p:cNvSpPr>
          <p:nvPr/>
        </p:nvSpPr>
        <p:spPr bwMode="auto">
          <a:xfrm rot="2999014">
            <a:off x="4739481" y="1447007"/>
            <a:ext cx="1463675" cy="931862"/>
          </a:xfrm>
          <a:prstGeom prst="curvedDownArrow">
            <a:avLst>
              <a:gd name="adj1" fmla="val 24971"/>
              <a:gd name="adj2" fmla="val 49957"/>
              <a:gd name="adj3" fmla="val 25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Freccia circolare in giù 12"/>
          <p:cNvSpPr>
            <a:spLocks noChangeArrowheads="1"/>
          </p:cNvSpPr>
          <p:nvPr/>
        </p:nvSpPr>
        <p:spPr bwMode="auto">
          <a:xfrm rot="6535165" flipV="1">
            <a:off x="2694781" y="2699545"/>
            <a:ext cx="1463675" cy="1033462"/>
          </a:xfrm>
          <a:prstGeom prst="curvedDownArrow">
            <a:avLst>
              <a:gd name="adj1" fmla="val 25028"/>
              <a:gd name="adj2" fmla="val 50062"/>
              <a:gd name="adj3" fmla="val 25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Freccia circolare in giù 13"/>
          <p:cNvSpPr>
            <a:spLocks noChangeArrowheads="1"/>
          </p:cNvSpPr>
          <p:nvPr/>
        </p:nvSpPr>
        <p:spPr bwMode="auto">
          <a:xfrm rot="8202112">
            <a:off x="3281363" y="5264150"/>
            <a:ext cx="1463675" cy="931863"/>
          </a:xfrm>
          <a:prstGeom prst="curvedDownArrow">
            <a:avLst>
              <a:gd name="adj1" fmla="val 24971"/>
              <a:gd name="adj2" fmla="val 49957"/>
              <a:gd name="adj3" fmla="val 25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5" name="CasellaDiTesto 14"/>
          <p:cNvSpPr txBox="1">
            <a:spLocks noChangeArrowheads="1"/>
          </p:cNvSpPr>
          <p:nvPr/>
        </p:nvSpPr>
        <p:spPr bwMode="auto">
          <a:xfrm>
            <a:off x="684213" y="4995863"/>
            <a:ext cx="24479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800" b="1">
                <a:latin typeface="Lucida Sans" pitchFamily="34" charset="0"/>
              </a:rPr>
              <a:t>PROVE DEFINITIVE</a:t>
            </a:r>
          </a:p>
        </p:txBody>
      </p:sp>
      <p:sp>
        <p:nvSpPr>
          <p:cNvPr id="25609" name="Segnaposto data 1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25610" name="Segnaposto numero diapositiva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6F39D407-36FE-40EE-A3D9-E9305A69158F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uiExpand="1" build="p"/>
      <p:bldP spid="12" grpId="0" animBg="1"/>
      <p:bldP spid="13" grpId="0" animBg="1"/>
      <p:bldP spid="14" grpId="0" animBg="1"/>
      <p:bldP spid="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458788"/>
            <a:ext cx="9144000" cy="1600201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2011 - Fasi e tempi (1)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836613"/>
            <a:ext cx="8569325" cy="5181600"/>
          </a:xfrm>
        </p:spPr>
        <p:txBody>
          <a:bodyPr/>
          <a:lstStyle/>
          <a:p>
            <a:pPr lvl="4" algn="l" eaLnBrk="1" hangingPunct="1">
              <a:lnSpc>
                <a:spcPct val="90000"/>
              </a:lnSpc>
              <a:buClr>
                <a:schemeClr val="tx1"/>
              </a:buClr>
              <a:defRPr/>
            </a:pPr>
            <a:endParaRPr lang="it-IT" sz="160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200</a:t>
            </a:r>
            <a:r>
              <a:rPr lang="it-IT" sz="2400" b="1" dirty="0" smtClean="0">
                <a:solidFill>
                  <a:srgbClr val="0070C0"/>
                </a:solidFill>
                <a:latin typeface="Lucida Sans" pitchFamily="34" charset="0"/>
              </a:rPr>
              <a:t>9</a:t>
            </a:r>
            <a:r>
              <a:rPr lang="en-GB" sz="2400" dirty="0" smtClean="0">
                <a:latin typeface="Lucida Sans" pitchFamily="34" charset="0"/>
              </a:rPr>
              <a:t>         </a:t>
            </a: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Messa</a:t>
            </a:r>
            <a:r>
              <a:rPr lang="en-GB" sz="2400" dirty="0" smtClean="0">
                <a:latin typeface="Lucida Sans" pitchFamily="34" charset="0"/>
              </a:rPr>
              <a:t> a </a:t>
            </a:r>
            <a:r>
              <a:rPr lang="en-GB" sz="2400" dirty="0" err="1" smtClean="0">
                <a:latin typeface="Lucida Sans" pitchFamily="34" charset="0"/>
              </a:rPr>
              <a:t>punto</a:t>
            </a:r>
            <a:r>
              <a:rPr lang="en-GB" sz="2400" dirty="0" smtClean="0">
                <a:latin typeface="Lucida Sans" pitchFamily="34" charset="0"/>
              </a:rPr>
              <a:t> del </a:t>
            </a:r>
            <a:r>
              <a:rPr lang="en-GB" sz="2400" dirty="0" err="1" smtClean="0">
                <a:latin typeface="Lucida Sans" pitchFamily="34" charset="0"/>
              </a:rPr>
              <a:t>quadro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teorico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di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riferimento</a:t>
            </a:r>
            <a:r>
              <a:rPr lang="en-GB" sz="2400" dirty="0" smtClean="0">
                <a:latin typeface="Lucida Sans" pitchFamily="34" charset="0"/>
              </a:rPr>
              <a:t>. </a:t>
            </a: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Costruzione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revisione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di</a:t>
            </a:r>
            <a:r>
              <a:rPr lang="en-GB" sz="2400" dirty="0">
                <a:latin typeface="Lucida Sans" pitchFamily="34" charset="0"/>
              </a:rPr>
              <a:t> prove e </a:t>
            </a:r>
            <a:r>
              <a:rPr lang="en-GB" sz="2400" dirty="0" err="1" smtClean="0">
                <a:latin typeface="Lucida Sans" pitchFamily="34" charset="0"/>
              </a:rPr>
              <a:t>questionari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defRPr/>
            </a:pPr>
            <a:endParaRPr lang="en-GB" sz="2400" dirty="0">
              <a:latin typeface="Lucida Sans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b="1" dirty="0" smtClean="0">
                <a:solidFill>
                  <a:srgbClr val="0070C0"/>
                </a:solidFill>
                <a:latin typeface="Lucida Sans" pitchFamily="34" charset="0"/>
              </a:rPr>
              <a:t>2010 - 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Field Test</a:t>
            </a: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Traduzione</a:t>
            </a:r>
            <a:r>
              <a:rPr lang="en-GB" sz="2400" dirty="0">
                <a:latin typeface="Lucida Sans" pitchFamily="34" charset="0"/>
              </a:rPr>
              <a:t> prove, </a:t>
            </a:r>
            <a:r>
              <a:rPr lang="en-GB" sz="2400" dirty="0" err="1">
                <a:latin typeface="Lucida Sans" pitchFamily="34" charset="0"/>
              </a:rPr>
              <a:t>questionari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 smtClean="0">
                <a:latin typeface="Lucida Sans" pitchFamily="34" charset="0"/>
              </a:rPr>
              <a:t>manuali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Somministrazione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smtClean="0">
                <a:latin typeface="Lucida Sans" pitchFamily="34" charset="0"/>
              </a:rPr>
              <a:t>a un </a:t>
            </a:r>
            <a:r>
              <a:rPr lang="en-GB" sz="2400" dirty="0" err="1">
                <a:latin typeface="Lucida Sans" pitchFamily="34" charset="0"/>
              </a:rPr>
              <a:t>campione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casuale</a:t>
            </a:r>
            <a:r>
              <a:rPr lang="en-GB" sz="2400" dirty="0" smtClean="0">
                <a:latin typeface="Lucida Sans" pitchFamily="34" charset="0"/>
              </a:rPr>
              <a:t>. 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Codifica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risposte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aperte</a:t>
            </a:r>
            <a:r>
              <a:rPr lang="en-GB" sz="2400" dirty="0">
                <a:latin typeface="Lucida Sans" pitchFamily="34" charset="0"/>
              </a:rPr>
              <a:t>, </a:t>
            </a:r>
            <a:r>
              <a:rPr lang="en-GB" sz="2400" dirty="0" err="1">
                <a:latin typeface="Lucida Sans" pitchFamily="34" charset="0"/>
              </a:rPr>
              <a:t>immissione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pulizia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dati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Analisi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dati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finalizzazione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degli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strumenti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Restituzione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dei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dati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alle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scuole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endParaRPr lang="en-GB" sz="2400" dirty="0">
              <a:latin typeface="Lucida Sans" pitchFamily="34" charset="0"/>
            </a:endParaRPr>
          </a:p>
          <a:p>
            <a:pPr algn="just" eaLnBrk="1" hangingPunct="1">
              <a:lnSpc>
                <a:spcPct val="90000"/>
              </a:lnSpc>
              <a:buFontTx/>
              <a:buChar char="•"/>
              <a:defRPr/>
            </a:pPr>
            <a:endParaRPr lang="en-GB" sz="2400" dirty="0">
              <a:latin typeface="Comic Sans MS" pitchFamily="66" charset="0"/>
            </a:endParaRPr>
          </a:p>
        </p:txBody>
      </p:sp>
      <p:sp>
        <p:nvSpPr>
          <p:cNvPr id="27651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27652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65DE46B0-50A2-424F-B3CD-855C5049F416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uiExpand="1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1276350"/>
            <a:ext cx="8351837" cy="4384675"/>
          </a:xfrm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en-GB" sz="2400" smtClean="0">
                <a:latin typeface="Lucida Sans" pitchFamily="34" charset="0"/>
              </a:rPr>
              <a:t> </a:t>
            </a:r>
            <a:r>
              <a:rPr lang="en-GB" sz="2400" b="1" smtClean="0">
                <a:solidFill>
                  <a:srgbClr val="0070C0"/>
                </a:solidFill>
                <a:latin typeface="Lucida Sans" pitchFamily="34" charset="0"/>
              </a:rPr>
              <a:t>2011 - Indagine principale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Campionamento.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Finalizzazione delle traduzioni degli strumenti.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Operazioni propedeutiche alla somministrazione.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Somministrazione (marzo-aprile).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Codifica risposte aperte, immissione e pulizia dati.</a:t>
            </a:r>
          </a:p>
          <a:p>
            <a:pPr lvl="1" algn="just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smtClean="0">
              <a:latin typeface="Lucida Sans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400" b="1" smtClean="0">
                <a:solidFill>
                  <a:srgbClr val="0070C0"/>
                </a:solidFill>
                <a:latin typeface="Lucida Sans" pitchFamily="34" charset="0"/>
              </a:rPr>
              <a:t> 2012 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Analisi dati e preparazione rapporto.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endParaRPr lang="en-GB" sz="2400" smtClean="0">
              <a:latin typeface="Lucida Sans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620713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2011 - Fasi e tempi (2)</a:t>
            </a:r>
          </a:p>
        </p:txBody>
      </p:sp>
      <p:sp>
        <p:nvSpPr>
          <p:cNvPr id="29699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29700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9278B198-DC95-4E06-918F-59D4FF763FAA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uiExpand="1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95288" y="1143000"/>
            <a:ext cx="8424862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057400" lvl="4" indent="-228600">
              <a:spcBef>
                <a:spcPct val="20000"/>
              </a:spcBef>
              <a:buClr>
                <a:schemeClr val="tx1"/>
              </a:buClr>
              <a:defRPr/>
            </a:pPr>
            <a:endParaRPr lang="en-GB" b="1" dirty="0">
              <a:latin typeface="Comic Sans MS" pitchFamily="66" charset="0"/>
            </a:endParaRPr>
          </a:p>
          <a:p>
            <a:pPr>
              <a:spcBef>
                <a:spcPts val="0"/>
              </a:spcBef>
              <a:buClr>
                <a:schemeClr val="tx1"/>
              </a:buClr>
              <a:defRPr/>
            </a:pP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14 </a:t>
            </a:r>
            <a:r>
              <a:rPr lang="en-GB" sz="2000" b="1" dirty="0" err="1">
                <a:solidFill>
                  <a:srgbClr val="0070C0"/>
                </a:solidFill>
                <a:latin typeface="Lucida Sans" pitchFamily="34" charset="0"/>
              </a:rPr>
              <a:t>fascicoli</a:t>
            </a: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000" b="1" dirty="0" err="1">
                <a:solidFill>
                  <a:srgbClr val="0070C0"/>
                </a:solidFill>
                <a:latin typeface="Lucida Sans" pitchFamily="34" charset="0"/>
              </a:rPr>
              <a:t>di</a:t>
            </a: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 prove </a:t>
            </a: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cognitive</a:t>
            </a:r>
            <a:r>
              <a:rPr lang="en-GB" sz="2000" dirty="0">
                <a:latin typeface="Lucida Sans" pitchFamily="34" charset="0"/>
              </a:rPr>
              <a:t> (</a:t>
            </a:r>
            <a:r>
              <a:rPr lang="en-GB" sz="2000" dirty="0" err="1">
                <a:latin typeface="Lucida Sans" pitchFamily="34" charset="0"/>
              </a:rPr>
              <a:t>assegnati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agli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studenti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secondo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uno</a:t>
            </a:r>
            <a:r>
              <a:rPr lang="en-GB" sz="2000" dirty="0">
                <a:latin typeface="Lucida Sans" pitchFamily="34" charset="0"/>
              </a:rPr>
              <a:t> schema </a:t>
            </a:r>
            <a:r>
              <a:rPr lang="en-GB" sz="2000" dirty="0" err="1">
                <a:latin typeface="Lucida Sans" pitchFamily="34" charset="0"/>
              </a:rPr>
              <a:t>di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rotazione</a:t>
            </a:r>
            <a:r>
              <a:rPr lang="en-GB" sz="2000" dirty="0">
                <a:latin typeface="Lucida Sans" pitchFamily="34" charset="0"/>
              </a:rPr>
              <a:t>), </a:t>
            </a:r>
            <a:r>
              <a:rPr lang="en-GB" sz="2000" dirty="0" err="1">
                <a:latin typeface="Lucida Sans" pitchFamily="34" charset="0"/>
              </a:rPr>
              <a:t>ciascuno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contenente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>
                <a:latin typeface="Lucida Sans" pitchFamily="34" charset="0"/>
              </a:rPr>
              <a:t>prove </a:t>
            </a:r>
            <a:r>
              <a:rPr lang="en-GB" sz="2000" dirty="0" err="1">
                <a:latin typeface="Lucida Sans" pitchFamily="34" charset="0"/>
              </a:rPr>
              <a:t>di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it-IT" sz="2000" dirty="0">
                <a:latin typeface="Lucida Sans" pitchFamily="34" charset="0"/>
              </a:rPr>
              <a:t>Scienze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>
                <a:latin typeface="Lucida Sans" pitchFamily="34" charset="0"/>
              </a:rPr>
              <a:t>e </a:t>
            </a:r>
            <a:r>
              <a:rPr lang="en-GB" sz="2000" dirty="0" err="1">
                <a:latin typeface="Lucida Sans" pitchFamily="34" charset="0"/>
              </a:rPr>
              <a:t>di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Matematica</a:t>
            </a:r>
            <a:r>
              <a:rPr lang="en-GB" sz="2000" dirty="0">
                <a:latin typeface="Lucida Sans" pitchFamily="34" charset="0"/>
              </a:rPr>
              <a:t>.</a:t>
            </a:r>
            <a:endParaRPr lang="en-GB" sz="20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defRPr/>
            </a:pPr>
            <a:endParaRPr lang="en-GB" sz="10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GB" sz="2000" dirty="0">
                <a:latin typeface="Lucida Sans" pitchFamily="34" charset="0"/>
              </a:rPr>
              <a:t>Le </a:t>
            </a:r>
            <a:r>
              <a:rPr lang="en-GB" sz="2000" dirty="0">
                <a:latin typeface="Lucida Sans" pitchFamily="34" charset="0"/>
              </a:rPr>
              <a:t>prove </a:t>
            </a:r>
            <a:r>
              <a:rPr lang="en-GB" sz="2000" dirty="0" err="1">
                <a:latin typeface="Lucida Sans" pitchFamily="34" charset="0"/>
              </a:rPr>
              <a:t>sono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costituite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da</a:t>
            </a:r>
            <a:r>
              <a:rPr lang="en-GB" sz="2000" dirty="0">
                <a:latin typeface="Lucida Sans" pitchFamily="34" charset="0"/>
              </a:rPr>
              <a:t>: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stimolo</a:t>
            </a:r>
            <a:r>
              <a:rPr lang="en-GB" sz="2000" dirty="0">
                <a:latin typeface="Lucida Sans" pitchFamily="34" charset="0"/>
              </a:rPr>
              <a:t> (</a:t>
            </a:r>
            <a:r>
              <a:rPr lang="en-GB" sz="2000" dirty="0" err="1">
                <a:latin typeface="Lucida Sans" pitchFamily="34" charset="0"/>
              </a:rPr>
              <a:t>testo</a:t>
            </a:r>
            <a:r>
              <a:rPr lang="en-GB" sz="2000" dirty="0">
                <a:latin typeface="Lucida Sans" pitchFamily="34" charset="0"/>
              </a:rPr>
              <a:t>, </a:t>
            </a:r>
            <a:r>
              <a:rPr lang="en-GB" sz="2000" dirty="0" err="1">
                <a:latin typeface="Lucida Sans" pitchFamily="34" charset="0"/>
              </a:rPr>
              <a:t>diagramma</a:t>
            </a:r>
            <a:r>
              <a:rPr lang="en-GB" sz="2000" dirty="0">
                <a:latin typeface="Lucida Sans" pitchFamily="34" charset="0"/>
              </a:rPr>
              <a:t> o </a:t>
            </a:r>
            <a:r>
              <a:rPr lang="en-GB" sz="2000" dirty="0" err="1">
                <a:latin typeface="Lucida Sans" pitchFamily="34" charset="0"/>
              </a:rPr>
              <a:t>grafico</a:t>
            </a:r>
            <a:r>
              <a:rPr lang="en-GB" sz="2000" dirty="0">
                <a:latin typeface="Lucida Sans" pitchFamily="34" charset="0"/>
              </a:rPr>
              <a:t>, </a:t>
            </a:r>
            <a:r>
              <a:rPr lang="en-GB" sz="2000" dirty="0" err="1">
                <a:latin typeface="Lucida Sans" pitchFamily="34" charset="0"/>
              </a:rPr>
              <a:t>immagini</a:t>
            </a:r>
            <a:r>
              <a:rPr lang="en-GB" sz="2000" dirty="0">
                <a:latin typeface="Lucida Sans" pitchFamily="34" charset="0"/>
              </a:rPr>
              <a:t>);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una</a:t>
            </a:r>
            <a:r>
              <a:rPr lang="en-GB" sz="2000" dirty="0">
                <a:latin typeface="Lucida Sans" pitchFamily="34" charset="0"/>
              </a:rPr>
              <a:t> o </a:t>
            </a:r>
            <a:r>
              <a:rPr lang="en-GB" sz="2000" dirty="0" err="1">
                <a:latin typeface="Lucida Sans" pitchFamily="34" charset="0"/>
              </a:rPr>
              <a:t>più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domande</a:t>
            </a:r>
            <a:r>
              <a:rPr lang="en-GB" sz="2000" dirty="0">
                <a:latin typeface="Lucida Sans" pitchFamily="34" charset="0"/>
              </a:rPr>
              <a:t>.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defRPr/>
            </a:pPr>
            <a:endParaRPr lang="en-GB" sz="10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GB" sz="2000" dirty="0">
                <a:latin typeface="Lucida Sans" pitchFamily="34" charset="0"/>
              </a:rPr>
              <a:t>Le </a:t>
            </a:r>
            <a:r>
              <a:rPr lang="en-GB" sz="2000" dirty="0" err="1">
                <a:latin typeface="Lucida Sans" pitchFamily="34" charset="0"/>
              </a:rPr>
              <a:t>domande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possono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essere</a:t>
            </a:r>
            <a:r>
              <a:rPr lang="en-GB" sz="2000" dirty="0">
                <a:latin typeface="Lucida Sans" pitchFamily="34" charset="0"/>
              </a:rPr>
              <a:t>: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chiuse</a:t>
            </a:r>
            <a:r>
              <a:rPr lang="en-GB" sz="2000" dirty="0">
                <a:latin typeface="Lucida Sans" pitchFamily="34" charset="0"/>
              </a:rPr>
              <a:t> a </a:t>
            </a:r>
            <a:r>
              <a:rPr lang="en-GB" sz="2000" dirty="0" err="1">
                <a:latin typeface="Lucida Sans" pitchFamily="34" charset="0"/>
              </a:rPr>
              <a:t>scelta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multipla</a:t>
            </a:r>
            <a:r>
              <a:rPr lang="en-GB" sz="2000" dirty="0">
                <a:latin typeface="Lucida Sans" pitchFamily="34" charset="0"/>
              </a:rPr>
              <a:t>; 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aperte</a:t>
            </a:r>
            <a:r>
              <a:rPr lang="en-GB" sz="2000" dirty="0">
                <a:latin typeface="Lucida Sans" pitchFamily="34" charset="0"/>
              </a:rPr>
              <a:t> a </a:t>
            </a:r>
            <a:r>
              <a:rPr lang="en-GB" sz="2000" dirty="0" err="1">
                <a:latin typeface="Lucida Sans" pitchFamily="34" charset="0"/>
              </a:rPr>
              <a:t>risposta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univoca</a:t>
            </a:r>
            <a:r>
              <a:rPr lang="en-GB" sz="2000" dirty="0">
                <a:latin typeface="Lucida Sans" pitchFamily="34" charset="0"/>
              </a:rPr>
              <a:t>;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aperte</a:t>
            </a:r>
            <a:r>
              <a:rPr lang="en-GB" sz="2000" dirty="0">
                <a:latin typeface="Lucida Sans" pitchFamily="34" charset="0"/>
              </a:rPr>
              <a:t> a </a:t>
            </a:r>
            <a:r>
              <a:rPr lang="en-GB" sz="2000" dirty="0" err="1">
                <a:latin typeface="Lucida Sans" pitchFamily="34" charset="0"/>
              </a:rPr>
              <a:t>risposta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articolata</a:t>
            </a:r>
            <a:r>
              <a:rPr lang="en-GB" sz="2000" dirty="0">
                <a:latin typeface="Lucida Sans" pitchFamily="34" charset="0"/>
              </a:rPr>
              <a:t>.</a:t>
            </a:r>
            <a:endParaRPr lang="en-GB" sz="2000" dirty="0">
              <a:latin typeface="Lucida Sans" pitchFamily="34" charset="0"/>
            </a:endParaRPr>
          </a:p>
        </p:txBody>
      </p:sp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-34925" y="-1714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Strumenti: le prove cognitive</a:t>
            </a:r>
          </a:p>
        </p:txBody>
      </p:sp>
      <p:sp>
        <p:nvSpPr>
          <p:cNvPr id="31747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31748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30DAC2AF-3372-4233-9966-4B87DE34596A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3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3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 bwMode="auto">
          <a:xfrm>
            <a:off x="179512" y="1484784"/>
            <a:ext cx="3960440" cy="3240360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/>
          <a:lstStyle/>
          <a:p>
            <a:pPr eaLnBrk="0" hangingPunct="0">
              <a:defRPr/>
            </a:pPr>
            <a:endParaRPr lang="it-IT"/>
          </a:p>
        </p:txBody>
      </p:sp>
      <p:sp>
        <p:nvSpPr>
          <p:cNvPr id="12" name="Rettangolo 11"/>
          <p:cNvSpPr/>
          <p:nvPr/>
        </p:nvSpPr>
        <p:spPr bwMode="auto">
          <a:xfrm>
            <a:off x="4644008" y="1484784"/>
            <a:ext cx="3960440" cy="3240360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/>
          <a:lstStyle/>
          <a:p>
            <a:pPr eaLnBrk="0" hangingPunct="0">
              <a:defRPr/>
            </a:pPr>
            <a:endParaRPr lang="it-IT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-14288" y="-3873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Strumenti: i questionari</a:t>
            </a:r>
          </a:p>
        </p:txBody>
      </p:sp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250825" y="1484313"/>
            <a:ext cx="3816350" cy="2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b="1" i="1">
                <a:solidFill>
                  <a:srgbClr val="0070C0"/>
                </a:solidFill>
                <a:latin typeface="Lucida Sans" pitchFamily="34" charset="0"/>
              </a:rPr>
              <a:t>Questionario </a:t>
            </a:r>
            <a:r>
              <a:rPr lang="en-GB" b="1" i="1" u="sng">
                <a:solidFill>
                  <a:srgbClr val="0070C0"/>
                </a:solidFill>
                <a:latin typeface="Lucida Sans" pitchFamily="34" charset="0"/>
              </a:rPr>
              <a:t>Insegnante</a:t>
            </a:r>
            <a:r>
              <a:rPr lang="en-GB" b="1" i="1">
                <a:solidFill>
                  <a:srgbClr val="0070C0"/>
                </a:solidFill>
                <a:latin typeface="Lucida Sans" pitchFamily="34" charset="0"/>
              </a:rPr>
              <a:t>:</a:t>
            </a:r>
          </a:p>
          <a:p>
            <a:pPr algn="ctr" eaLnBrk="0" hangingPunct="0"/>
            <a:endParaRPr lang="en-GB" b="1" i="1">
              <a:solidFill>
                <a:srgbClr val="0070C0"/>
              </a:solidFill>
              <a:latin typeface="Lucida Sans" pitchFamily="34" charset="0"/>
            </a:endParaRP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>
                <a:latin typeface="Lucida Sans" pitchFamily="34" charset="0"/>
              </a:rPr>
              <a:t>formazione (scolastica e professionale);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>
                <a:latin typeface="Lucida Sans" pitchFamily="34" charset="0"/>
              </a:rPr>
              <a:t>metodi di insegnamento;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>
                <a:latin typeface="Lucida Sans" pitchFamily="34" charset="0"/>
              </a:rPr>
              <a:t>atteggiamento verso l’insegnamento della Matematica e delle Scienze. </a:t>
            </a:r>
          </a:p>
        </p:txBody>
      </p:sp>
      <p:sp>
        <p:nvSpPr>
          <p:cNvPr id="9" name="CasellaDiTesto 8"/>
          <p:cNvSpPr txBox="1">
            <a:spLocks noChangeArrowheads="1"/>
          </p:cNvSpPr>
          <p:nvPr/>
        </p:nvSpPr>
        <p:spPr bwMode="auto">
          <a:xfrm>
            <a:off x="4643438" y="1484313"/>
            <a:ext cx="4249737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b="1" i="1">
                <a:solidFill>
                  <a:srgbClr val="0070C0"/>
                </a:solidFill>
                <a:latin typeface="Lucida Sans" pitchFamily="34" charset="0"/>
              </a:rPr>
              <a:t>Questionario </a:t>
            </a:r>
            <a:r>
              <a:rPr lang="en-GB" b="1" i="1" u="sng">
                <a:solidFill>
                  <a:srgbClr val="0070C0"/>
                </a:solidFill>
                <a:latin typeface="Lucida Sans" pitchFamily="34" charset="0"/>
              </a:rPr>
              <a:t>Scuola</a:t>
            </a:r>
            <a:r>
              <a:rPr lang="en-GB" b="1" i="1">
                <a:solidFill>
                  <a:srgbClr val="0070C0"/>
                </a:solidFill>
                <a:latin typeface="Lucida Sans" pitchFamily="34" charset="0"/>
              </a:rPr>
              <a:t>:</a:t>
            </a:r>
          </a:p>
          <a:p>
            <a:pPr algn="ctr" eaLnBrk="0" hangingPunct="0"/>
            <a:endParaRPr lang="en-GB" b="1" i="1">
              <a:solidFill>
                <a:srgbClr val="0070C0"/>
              </a:solidFill>
              <a:latin typeface="Lucida Sans" pitchFamily="34" charset="0"/>
            </a:endParaRP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bacino di utenza;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risorse della scuola;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corpo docente;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clima disciplinare della scuola;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strategie didattiche e di valutazione;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autonomia scolastica. </a:t>
            </a:r>
            <a:endParaRPr lang="it-IT">
              <a:latin typeface="Lucida Sans" pitchFamily="34" charset="0"/>
            </a:endParaRPr>
          </a:p>
        </p:txBody>
      </p:sp>
      <p:sp>
        <p:nvSpPr>
          <p:cNvPr id="33802" name="Segnaposto data 13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33803" name="Segnaposto numero diapositiva 1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F73AEEAF-C149-48E8-BE02-6407B4503948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 bwMode="auto">
          <a:xfrm>
            <a:off x="179512" y="1124744"/>
            <a:ext cx="8424936" cy="1584176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/>
          <a:lstStyle/>
          <a:p>
            <a:pPr eaLnBrk="0" hangingPunct="0">
              <a:defRPr/>
            </a:pPr>
            <a:endParaRPr lang="it-IT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-14288" y="-3873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Strumenti: i questionari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0825" y="1154113"/>
            <a:ext cx="8353425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000" b="1" i="1">
                <a:solidFill>
                  <a:srgbClr val="0070C0"/>
                </a:solidFill>
                <a:latin typeface="Lucida Sans" pitchFamily="34" charset="0"/>
              </a:rPr>
              <a:t>Questionario </a:t>
            </a:r>
            <a:r>
              <a:rPr lang="en-GB" sz="2000" b="1" i="1" u="sng">
                <a:solidFill>
                  <a:srgbClr val="0070C0"/>
                </a:solidFill>
                <a:latin typeface="Lucida Sans" pitchFamily="34" charset="0"/>
              </a:rPr>
              <a:t>Studente</a:t>
            </a:r>
            <a:r>
              <a:rPr lang="en-GB" sz="2000" b="1" i="1">
                <a:solidFill>
                  <a:srgbClr val="0070C0"/>
                </a:solidFill>
                <a:latin typeface="Lucida Sans" pitchFamily="34" charset="0"/>
              </a:rPr>
              <a:t>:</a:t>
            </a:r>
            <a:endParaRPr lang="en-GB" sz="2000">
              <a:solidFill>
                <a:srgbClr val="0070C0"/>
              </a:solidFill>
              <a:latin typeface="Lucida Sans" pitchFamily="34" charset="0"/>
            </a:endParaRP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ambiente socio-economico;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motivazioni e atteggiamenti nei confronti della scuola;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strategie di studio della Matematica e delle Scienze.</a:t>
            </a:r>
          </a:p>
        </p:txBody>
      </p:sp>
      <p:sp>
        <p:nvSpPr>
          <p:cNvPr id="35846" name="Segnaposto data 13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35847" name="Segnaposto numero diapositiva 1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CBBEDC81-5BCF-41B8-A29F-6F73085FD1FA}" type="slidenum">
              <a:rPr lang="it-IT"/>
              <a:pPr/>
              <a:t>15</a:t>
            </a:fld>
            <a:endParaRPr lang="it-IT"/>
          </a:p>
        </p:txBody>
      </p:sp>
      <p:sp>
        <p:nvSpPr>
          <p:cNvPr id="16" name="Rettangolo 15"/>
          <p:cNvSpPr/>
          <p:nvPr/>
        </p:nvSpPr>
        <p:spPr bwMode="auto">
          <a:xfrm>
            <a:off x="179512" y="3501008"/>
            <a:ext cx="8424936" cy="1584176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/>
          <a:lstStyle/>
          <a:p>
            <a:pPr eaLnBrk="0" hangingPunct="0">
              <a:defRPr/>
            </a:pPr>
            <a:endParaRPr lang="it-IT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50825" y="3530600"/>
            <a:ext cx="835342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000" b="1" i="1">
                <a:solidFill>
                  <a:srgbClr val="0070C0"/>
                </a:solidFill>
                <a:latin typeface="Lucida Sans" pitchFamily="34" charset="0"/>
              </a:rPr>
              <a:t>Questionario </a:t>
            </a:r>
            <a:r>
              <a:rPr lang="en-GB" sz="2000" b="1" i="1" u="sng">
                <a:solidFill>
                  <a:srgbClr val="0070C0"/>
                </a:solidFill>
                <a:latin typeface="Lucida Sans" pitchFamily="34" charset="0"/>
              </a:rPr>
              <a:t>Famiglia</a:t>
            </a:r>
            <a:r>
              <a:rPr lang="en-GB" sz="2000" b="1" i="1">
                <a:solidFill>
                  <a:srgbClr val="0070C0"/>
                </a:solidFill>
                <a:latin typeface="Lucida Sans" pitchFamily="34" charset="0"/>
              </a:rPr>
              <a:t>:</a:t>
            </a:r>
            <a:endParaRPr lang="en-GB" sz="2000">
              <a:solidFill>
                <a:srgbClr val="0070C0"/>
              </a:solidFill>
              <a:latin typeface="Lucida Sans" pitchFamily="34" charset="0"/>
            </a:endParaRP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Precedenti attività dello studente legate a Lettura, Matematica e Scienze;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Grado di istruzione e occupazione dei genitori.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/>
          <p:cNvSpPr>
            <a:spLocks noChangeArrowheads="1"/>
          </p:cNvSpPr>
          <p:nvPr/>
        </p:nvSpPr>
        <p:spPr bwMode="auto">
          <a:xfrm>
            <a:off x="-36513" y="-242888"/>
            <a:ext cx="9540876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Matematica - Domini dei contenuti</a:t>
            </a:r>
          </a:p>
        </p:txBody>
      </p:sp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611188" y="1268413"/>
            <a:ext cx="806450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Numero</a:t>
            </a:r>
            <a:r>
              <a:rPr lang="it-IT" sz="2400">
                <a:latin typeface="Lucida Sans" pitchFamily="34" charset="0"/>
              </a:rPr>
              <a:t> (numeri naturali, frazioni e decimali, rapporto, proporzione e percentuale).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Figure geometriche e misure</a:t>
            </a:r>
            <a:r>
              <a:rPr lang="it-IT" sz="2400">
                <a:latin typeface="Lucida Sans" pitchFamily="34" charset="0"/>
              </a:rPr>
              <a:t> (rette e angoli, figure piane e solidi, posizione e movimento).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Visualizzazione di dati</a:t>
            </a:r>
            <a:r>
              <a:rPr lang="it-IT" sz="2400">
                <a:latin typeface="Lucida Sans" pitchFamily="34" charset="0"/>
              </a:rPr>
              <a:t> (organizzazione e rappresentazione dati, lettura e interpretazione dei dati).</a:t>
            </a:r>
          </a:p>
        </p:txBody>
      </p:sp>
      <p:sp>
        <p:nvSpPr>
          <p:cNvPr id="37891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37892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387F6EB5-8CEF-4AD9-8CDF-4FE3C85FEBA2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-14288" y="-3873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Matematica – Domini cognitivi</a:t>
            </a:r>
          </a:p>
        </p:txBody>
      </p:sp>
      <p:sp>
        <p:nvSpPr>
          <p:cNvPr id="19461" name="Rectangle 3"/>
          <p:cNvSpPr>
            <a:spLocks noChangeArrowheads="1"/>
          </p:cNvSpPr>
          <p:nvPr/>
        </p:nvSpPr>
        <p:spPr bwMode="auto">
          <a:xfrm>
            <a:off x="250825" y="2473325"/>
            <a:ext cx="856932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Conoscenza</a:t>
            </a:r>
            <a:r>
              <a:rPr lang="it-IT" sz="2400">
                <a:latin typeface="Lucida Sans" pitchFamily="34" charset="0"/>
              </a:rPr>
              <a:t> (ricordare, riconoscere, eseguire calcoli, recuperare, misurare, classificare/ordinare).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Applicazione</a:t>
            </a:r>
            <a:r>
              <a:rPr lang="it-IT" sz="2400">
                <a:latin typeface="Lucida Sans" pitchFamily="34" charset="0"/>
              </a:rPr>
              <a:t> (scegliere, rappresentare, modellizzare, implementare,  risolvere problemi di routine).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Ragionamento</a:t>
            </a:r>
            <a:r>
              <a:rPr lang="it-IT" sz="2400">
                <a:latin typeface="Lucida Sans" pitchFamily="34" charset="0"/>
              </a:rPr>
              <a:t> (analizzare, generalizzare, sintetizzare/integrare, giustificare, risolvere problemi non di routine).</a:t>
            </a:r>
            <a:r>
              <a:rPr lang="it-IT" sz="2400"/>
              <a:t> </a:t>
            </a: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250825" y="836613"/>
            <a:ext cx="85693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200">
                <a:latin typeface="Lucida Sans" pitchFamily="34" charset="0"/>
              </a:rPr>
              <a:t>Per rispondere correttamente agli item gli studenti, oltre ad avere una certa familiarità con i contenuti di Matematica e  Scienze proposti, devono anche dimostrare di avere un certo numero di </a:t>
            </a:r>
            <a:r>
              <a:rPr lang="it-IT" sz="2400" b="1" u="sng">
                <a:solidFill>
                  <a:srgbClr val="0070C0"/>
                </a:solidFill>
                <a:latin typeface="Lucida Sans" pitchFamily="34" charset="0"/>
              </a:rPr>
              <a:t>abilità cognitive</a:t>
            </a:r>
            <a:r>
              <a:rPr lang="it-IT" sz="2200">
                <a:latin typeface="Lucida Sans" pitchFamily="34" charset="0"/>
              </a:rPr>
              <a:t>.</a:t>
            </a:r>
          </a:p>
        </p:txBody>
      </p:sp>
      <p:sp>
        <p:nvSpPr>
          <p:cNvPr id="39940" name="Segnaposto data 6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39941" name="Segnaposto numero diapositiva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2F354536-37BC-46D4-81B1-ADE0A8D6A35F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uiExpand="1" build="p"/>
      <p:bldP spid="6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68313" y="620713"/>
            <a:ext cx="80645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4">
              <a:defRPr/>
            </a:pPr>
            <a:endParaRPr lang="en-GB" sz="2400" b="1" dirty="0"/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Scienze della vita </a:t>
            </a:r>
            <a:r>
              <a:rPr lang="it-IT" sz="2400" dirty="0">
                <a:latin typeface="Lucida Sans" pitchFamily="34" charset="0"/>
              </a:rPr>
              <a:t>(caratteristiche e processi degli esseri viventi; cicli di vita, riproduzione ed ereditarietà; interazioni con l’ambiente; ecosistemi; salute dell’uomo).</a:t>
            </a:r>
            <a:endParaRPr lang="it-IT" sz="2400" dirty="0">
              <a:latin typeface="Lucida Sans" pitchFamily="34" charset="0"/>
            </a:endParaRPr>
          </a:p>
          <a:p>
            <a:pPr>
              <a:defRPr/>
            </a:pPr>
            <a:endParaRPr lang="it-IT" sz="24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Scienze fisiche </a:t>
            </a:r>
            <a:r>
              <a:rPr lang="it-IT" sz="2400" dirty="0">
                <a:latin typeface="Lucida Sans" pitchFamily="34" charset="0"/>
              </a:rPr>
              <a:t>(classificazione e proprietà della materia; fonti di energia, calore e temperatura; luce e suono; elettricità e magnetismo; forze e moto).</a:t>
            </a:r>
            <a:endParaRPr lang="it-IT" sz="24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it-IT" sz="2400" b="1" dirty="0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Scienze della Terra </a:t>
            </a:r>
            <a:r>
              <a:rPr lang="it-IT" sz="2400" dirty="0">
                <a:latin typeface="Lucida Sans" pitchFamily="34" charset="0"/>
              </a:rPr>
              <a:t>(struttura, caratteristiche fisiche e risorse della Terra; processi, cicli e storia della Terra; la Terra nel sistema solare).</a:t>
            </a:r>
            <a:endParaRPr lang="it-IT" sz="2400" dirty="0">
              <a:latin typeface="Lucida Sans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-14288" y="-3746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Scienze – Domini dei contenuti</a:t>
            </a:r>
          </a:p>
        </p:txBody>
      </p:sp>
      <p:sp>
        <p:nvSpPr>
          <p:cNvPr id="41987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41988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D55111BB-95AC-449B-8E90-2E8C04D109B7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68313" y="1455738"/>
            <a:ext cx="8064500" cy="37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Conoscenza </a:t>
            </a:r>
            <a:r>
              <a:rPr lang="it-IT" sz="2000">
                <a:latin typeface="Lucida Sans" pitchFamily="34" charset="0"/>
              </a:rPr>
              <a:t>(ricordare/riconoscere, definire, descrivere, illustrare con esempi, uso di strumenti e procedure).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 b="1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Applicazione </a:t>
            </a:r>
            <a:r>
              <a:rPr lang="it-IT" sz="2000">
                <a:latin typeface="Lucida Sans" pitchFamily="34" charset="0"/>
              </a:rPr>
              <a:t>(confrontare/contrapporre/classificare, utilizzare modelli, mettere in relazione, interpretare informazioni, trovare soluzioni, spiegare).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 b="1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Ragionamento </a:t>
            </a:r>
            <a:r>
              <a:rPr lang="it-IT" sz="2000">
                <a:latin typeface="Lucida Sans" pitchFamily="34" charset="0"/>
              </a:rPr>
              <a:t>(analizzare/risolvere problemi, integrare/ sintetizzare, ipotizzare/prevedere, progettare/ pianificare, trarre conclusioni, generalizzare, valutare, giustificare).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-14288" y="-3746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Scienze – Domini cognitivi</a:t>
            </a:r>
          </a:p>
        </p:txBody>
      </p:sp>
      <p:sp>
        <p:nvSpPr>
          <p:cNvPr id="44035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7463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44036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124343D-D4F6-4F26-B451-E5C7331F94F4}" type="slidenum">
              <a:rPr lang="it-IT"/>
              <a:pPr/>
              <a:t>19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>
            <a:spLocks noChangeArrowheads="1"/>
          </p:cNvSpPr>
          <p:nvPr/>
        </p:nvSpPr>
        <p:spPr bwMode="auto">
          <a:xfrm>
            <a:off x="146050" y="22225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 </a:t>
            </a:r>
            <a:br>
              <a:rPr lang="it-IT" sz="3200" b="1">
                <a:solidFill>
                  <a:srgbClr val="000066"/>
                </a:solidFill>
                <a:latin typeface="Lucida Sans" pitchFamily="34" charset="0"/>
              </a:rPr>
            </a:br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        Programma del seminario</a:t>
            </a:r>
          </a:p>
        </p:txBody>
      </p:sp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457200" y="1125538"/>
            <a:ext cx="86868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Mattina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Presentazione dell’indagine IEA TIMSS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Alcuni risultati e presentazione di esempi di prove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Soggetti coinvolti e strumenti di rilevazione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Compiti del Coordinatore e del Somministratore</a:t>
            </a:r>
          </a:p>
          <a:p>
            <a:pPr>
              <a:spcBef>
                <a:spcPct val="20000"/>
              </a:spcBef>
              <a:buClr>
                <a:schemeClr val="tx1"/>
              </a:buClr>
            </a:pPr>
            <a:endParaRPr lang="it-IT" sz="2400">
              <a:solidFill>
                <a:srgbClr val="003300"/>
              </a:solidFill>
              <a:latin typeface="Franklin Gothic Demi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Pomeriggio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Somministrazione: controllo materiali e procedure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Somministrazione: compilazione schede e documenti 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Discussione, domande, approfondimenti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</p:txBody>
      </p:sp>
      <p:sp>
        <p:nvSpPr>
          <p:cNvPr id="9219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9220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9670CA3-857C-41E6-B44C-DDE75F889651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ChangeArrowheads="1"/>
          </p:cNvSpPr>
          <p:nvPr/>
        </p:nvSpPr>
        <p:spPr bwMode="auto">
          <a:xfrm>
            <a:off x="146050" y="22225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 </a:t>
            </a:r>
            <a:br>
              <a:rPr lang="it-IT" sz="3200" b="1">
                <a:solidFill>
                  <a:srgbClr val="000066"/>
                </a:solidFill>
                <a:latin typeface="Lucida Sans" pitchFamily="34" charset="0"/>
              </a:rPr>
            </a:br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        Programma del seminario</a:t>
            </a:r>
          </a:p>
        </p:txBody>
      </p:sp>
      <p:sp>
        <p:nvSpPr>
          <p:cNvPr id="46082" name="Rectangle 5"/>
          <p:cNvSpPr>
            <a:spLocks noChangeArrowheads="1"/>
          </p:cNvSpPr>
          <p:nvPr/>
        </p:nvSpPr>
        <p:spPr bwMode="auto">
          <a:xfrm>
            <a:off x="457200" y="1125538"/>
            <a:ext cx="86868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Mattina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Presentazione dell’indagine IEA TIMSS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 b="1">
                <a:latin typeface="Lucida Sans" pitchFamily="34" charset="0"/>
              </a:rPr>
              <a:t>Alcuni risultati e presentazione di esempi di prove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Soggetti coinvolti e strumenti di rilevazione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Compiti del Coordinatore e del Somministratore</a:t>
            </a:r>
          </a:p>
          <a:p>
            <a:pPr>
              <a:spcBef>
                <a:spcPct val="20000"/>
              </a:spcBef>
              <a:buClr>
                <a:schemeClr val="tx1"/>
              </a:buClr>
            </a:pPr>
            <a:endParaRPr lang="it-IT" sz="2400">
              <a:solidFill>
                <a:srgbClr val="003300"/>
              </a:solidFill>
              <a:latin typeface="Franklin Gothic Demi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Pomeriggio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Somministrazione: controllo materiali e procedure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Somministrazione: compilazione schede e documenti 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Discussione, domande, approfondimenti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</p:txBody>
      </p:sp>
      <p:sp>
        <p:nvSpPr>
          <p:cNvPr id="46083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7463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46084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D987C6F-8AF5-483A-BC95-5E01C3B1701C}" type="slidenum">
              <a:rPr lang="it-IT"/>
              <a:pPr/>
              <a:t>20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6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Rectangle 5"/>
          <p:cNvSpPr>
            <a:spLocks noChangeArrowheads="1"/>
          </p:cNvSpPr>
          <p:nvPr/>
        </p:nvSpPr>
        <p:spPr bwMode="auto">
          <a:xfrm>
            <a:off x="250825" y="1196975"/>
            <a:ext cx="86868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Sul sito TIMSS ai seguenti link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800">
              <a:latin typeface="Lucida Sans" pitchFamily="34" charset="0"/>
            </a:endParaRP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GB" sz="2400" i="1">
                <a:solidFill>
                  <a:srgbClr val="0070C0"/>
                </a:solidFill>
                <a:latin typeface="Lucida Sans" pitchFamily="34" charset="0"/>
              </a:rPr>
              <a:t>http://timss.bc.edu/timss2003i/mathD.html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GB" sz="2400">
                <a:latin typeface="Lucida Sans" pitchFamily="34" charset="0"/>
              </a:rPr>
              <a:t> </a:t>
            </a:r>
            <a:r>
              <a:rPr lang="en-GB" sz="2400" i="1">
                <a:solidFill>
                  <a:srgbClr val="0070C0"/>
                </a:solidFill>
                <a:latin typeface="Lucida Sans" pitchFamily="34" charset="0"/>
              </a:rPr>
              <a:t>http://timss.bc.edu/TIMSS2007/mathreport.html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 i="1">
              <a:solidFill>
                <a:srgbClr val="0070C0"/>
              </a:solidFill>
              <a:latin typeface="Lucida Sans" pitchFamily="34" charset="0"/>
            </a:endParaRP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sono disponibili i report relativi alle indagini 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 b="1">
                <a:solidFill>
                  <a:srgbClr val="0070C0"/>
                </a:solidFill>
                <a:latin typeface="Lucida Sans" pitchFamily="34" charset="0"/>
              </a:rPr>
              <a:t>TIMSS 2003 e TIMSS 2007 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>
              <a:solidFill>
                <a:srgbClr val="C0C0C0"/>
              </a:solidFill>
              <a:latin typeface="Lucida Sans" pitchFamily="34" charset="0"/>
            </a:endParaRPr>
          </a:p>
        </p:txBody>
      </p:sp>
      <p:pic>
        <p:nvPicPr>
          <p:cNvPr id="48131" name="Picture 7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– Alcuni risultati</a:t>
            </a:r>
          </a:p>
        </p:txBody>
      </p:sp>
      <p:sp>
        <p:nvSpPr>
          <p:cNvPr id="48133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48134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067C130E-7454-4364-A177-3B66FCB8064B}" type="slidenum">
              <a:rPr lang="it-IT"/>
              <a:pPr/>
              <a:t>21</a:t>
            </a:fld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IV primaria -</a:t>
            </a:r>
            <a:r>
              <a:rPr lang="it-IT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- TIMSS 2007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5724525" y="3213100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pic>
        <p:nvPicPr>
          <p:cNvPr id="50179" name="Picture 5"/>
          <p:cNvPicPr>
            <a:picLocks noChangeAspect="1" noChangeArrowheads="1"/>
          </p:cNvPicPr>
          <p:nvPr/>
        </p:nvPicPr>
        <p:blipFill>
          <a:blip r:embed="rId3"/>
          <a:srcRect l="21436" t="93593" r="41833"/>
          <a:stretch>
            <a:fillRect/>
          </a:stretch>
        </p:blipFill>
        <p:spPr bwMode="auto">
          <a:xfrm>
            <a:off x="6011863" y="5037138"/>
            <a:ext cx="288131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/>
          <a:srcRect l="59140" t="93593" b="-1057"/>
          <a:stretch>
            <a:fillRect/>
          </a:stretch>
        </p:blipFill>
        <p:spPr bwMode="auto">
          <a:xfrm>
            <a:off x="6084888" y="5589588"/>
            <a:ext cx="3024187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3"/>
          <a:srcRect r="29588" b="25600"/>
          <a:stretch>
            <a:fillRect/>
          </a:stretch>
        </p:blipFill>
        <p:spPr bwMode="auto">
          <a:xfrm>
            <a:off x="96838" y="692150"/>
            <a:ext cx="5554662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107950" y="3141663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4643438" y="3141663"/>
            <a:ext cx="360362" cy="358775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50184" name="Segnaposto data 11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50185" name="Segnaposto numero diapositiva 1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563DFE9C-F331-4797-88D5-01D42D6A9572}" type="slidenum">
              <a:rPr lang="it-IT"/>
              <a:pPr/>
              <a:t>22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III secondaria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-</a:t>
            </a: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- TIMSS 2007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5540375" y="3644900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3"/>
          <a:srcRect l="21436" t="93593" r="41833"/>
          <a:stretch>
            <a:fillRect/>
          </a:stretch>
        </p:blipFill>
        <p:spPr bwMode="auto">
          <a:xfrm>
            <a:off x="6011863" y="5037138"/>
            <a:ext cx="288131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5"/>
          <p:cNvPicPr>
            <a:picLocks noChangeAspect="1" noChangeArrowheads="1"/>
          </p:cNvPicPr>
          <p:nvPr/>
        </p:nvPicPr>
        <p:blipFill>
          <a:blip r:embed="rId3"/>
          <a:srcRect l="59140" t="93593" b="-1057"/>
          <a:stretch>
            <a:fillRect/>
          </a:stretch>
        </p:blipFill>
        <p:spPr bwMode="auto">
          <a:xfrm>
            <a:off x="6084888" y="5589588"/>
            <a:ext cx="3024187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6"/>
          <p:cNvPicPr>
            <a:picLocks noChangeAspect="1" noChangeArrowheads="1"/>
          </p:cNvPicPr>
          <p:nvPr/>
        </p:nvPicPr>
        <p:blipFill>
          <a:blip r:embed="rId4"/>
          <a:srcRect r="31467" b="37523"/>
          <a:stretch>
            <a:fillRect/>
          </a:stretch>
        </p:blipFill>
        <p:spPr bwMode="auto">
          <a:xfrm>
            <a:off x="34925" y="620713"/>
            <a:ext cx="5426075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107950" y="3644900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4500563" y="3573463"/>
            <a:ext cx="358775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52232" name="Segnaposto data 12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52233" name="Segnaposto numero diapositiva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762D6C70-0C40-4BA0-8DC7-19D3B5632B5B}" type="slidenum">
              <a:rPr lang="it-IT"/>
              <a:pPr/>
              <a:t>23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54274" name="Picture 5"/>
          <p:cNvPicPr>
            <a:picLocks noChangeAspect="1" noChangeArrowheads="1"/>
          </p:cNvPicPr>
          <p:nvPr/>
        </p:nvPicPr>
        <p:blipFill>
          <a:blip r:embed="rId3"/>
          <a:srcRect r="61250" b="60080"/>
          <a:stretch>
            <a:fillRect/>
          </a:stretch>
        </p:blipFill>
        <p:spPr bwMode="auto">
          <a:xfrm>
            <a:off x="468313" y="1431925"/>
            <a:ext cx="3573462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5"/>
          <p:cNvPicPr>
            <a:picLocks noChangeAspect="1" noChangeArrowheads="1"/>
          </p:cNvPicPr>
          <p:nvPr/>
        </p:nvPicPr>
        <p:blipFill>
          <a:blip r:embed="rId3"/>
          <a:srcRect l="59772" r="1978" b="60080"/>
          <a:stretch>
            <a:fillRect/>
          </a:stretch>
        </p:blipFill>
        <p:spPr bwMode="auto">
          <a:xfrm>
            <a:off x="4895850" y="1412875"/>
            <a:ext cx="35274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395288" y="3860800"/>
            <a:ext cx="792162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4787900" y="4005263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8172450" y="4005263"/>
            <a:ext cx="360363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3779838" y="3789363"/>
            <a:ext cx="3603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54280" name="Segnaposto data 10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54281" name="Segnaposto numero diapositiva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32006BA-38D1-4377-94ED-8A5A6715FDB1}" type="slidenum">
              <a:rPr lang="it-IT"/>
              <a:pPr/>
              <a:t>24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-446088"/>
            <a:ext cx="9144000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56322" name="Picture 5"/>
          <p:cNvPicPr>
            <a:picLocks noChangeAspect="1" noChangeArrowheads="1"/>
          </p:cNvPicPr>
          <p:nvPr/>
        </p:nvPicPr>
        <p:blipFill>
          <a:blip r:embed="rId3"/>
          <a:srcRect t="48991" r="60741" b="10886"/>
          <a:stretch>
            <a:fillRect/>
          </a:stretch>
        </p:blipFill>
        <p:spPr bwMode="auto">
          <a:xfrm>
            <a:off x="179388" y="1241425"/>
            <a:ext cx="3960812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5"/>
          <p:cNvPicPr>
            <a:picLocks noChangeAspect="1" noChangeArrowheads="1"/>
          </p:cNvPicPr>
          <p:nvPr/>
        </p:nvPicPr>
        <p:blipFill>
          <a:blip r:embed="rId3"/>
          <a:srcRect l="59392" t="48991" r="1349" b="10886"/>
          <a:stretch>
            <a:fillRect/>
          </a:stretch>
        </p:blipFill>
        <p:spPr bwMode="auto">
          <a:xfrm>
            <a:off x="4787900" y="1241425"/>
            <a:ext cx="3960813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79388" y="4437063"/>
            <a:ext cx="792162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4787900" y="4652963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8459788" y="4652963"/>
            <a:ext cx="3603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3851275" y="4437063"/>
            <a:ext cx="360363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56328" name="Segnaposto data 12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56329" name="Segnaposto numero diapositiva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6DC327E8-183E-43EE-8852-ABF96F231E20}" type="slidenum">
              <a:rPr lang="it-IT"/>
              <a:pPr/>
              <a:t>25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-446088"/>
            <a:ext cx="9144000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58370" name="Picture 5"/>
          <p:cNvPicPr>
            <a:picLocks noChangeAspect="1" noChangeArrowheads="1"/>
          </p:cNvPicPr>
          <p:nvPr/>
        </p:nvPicPr>
        <p:blipFill>
          <a:blip r:embed="rId3"/>
          <a:srcRect r="61250" b="60080"/>
          <a:stretch>
            <a:fillRect/>
          </a:stretch>
        </p:blipFill>
        <p:spPr bwMode="auto">
          <a:xfrm>
            <a:off x="215900" y="765175"/>
            <a:ext cx="3429000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/>
          <a:srcRect l="59888" t="48991" r="1859" b="11092"/>
          <a:stretch>
            <a:fillRect/>
          </a:stretch>
        </p:blipFill>
        <p:spPr bwMode="auto">
          <a:xfrm>
            <a:off x="5003800" y="2276475"/>
            <a:ext cx="3384550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79388" y="3068638"/>
            <a:ext cx="792162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4932363" y="5257800"/>
            <a:ext cx="792162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Freccia circolare in giù 10"/>
          <p:cNvSpPr>
            <a:spLocks noChangeArrowheads="1"/>
          </p:cNvSpPr>
          <p:nvPr/>
        </p:nvSpPr>
        <p:spPr bwMode="auto">
          <a:xfrm rot="1414711">
            <a:off x="3765550" y="981075"/>
            <a:ext cx="2879725" cy="719138"/>
          </a:xfrm>
          <a:prstGeom prst="curvedDownArrow">
            <a:avLst>
              <a:gd name="adj1" fmla="val 25028"/>
              <a:gd name="adj2" fmla="val 50055"/>
              <a:gd name="adj3" fmla="val 25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2411413" y="3030538"/>
            <a:ext cx="12239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7235825" y="5229225"/>
            <a:ext cx="1223963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Freccia a destra con strisce 13"/>
          <p:cNvSpPr/>
          <p:nvPr/>
        </p:nvSpPr>
        <p:spPr bwMode="auto">
          <a:xfrm rot="1750720">
            <a:off x="3394075" y="4110038"/>
            <a:ext cx="4070350" cy="360362"/>
          </a:xfrm>
          <a:prstGeom prst="stripedRightArrow">
            <a:avLst/>
          </a:prstGeom>
          <a:solidFill>
            <a:srgbClr val="CC0000"/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dirty="0"/>
          </a:p>
        </p:txBody>
      </p:sp>
      <p:sp>
        <p:nvSpPr>
          <p:cNvPr id="58378" name="Segnaposto data 14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58379" name="Segnaposto numero diapositiva 1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D3294718-73A6-4070-8E26-805D3D2A05D3}" type="slidenum">
              <a:rPr lang="it-IT"/>
              <a:pPr/>
              <a:t>26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Sintesi Trend (</a:t>
            </a:r>
            <a:r>
              <a:rPr lang="it-IT" sz="2400" b="1" dirty="0" err="1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.) -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sp>
        <p:nvSpPr>
          <p:cNvPr id="60420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60421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7AD1E51B-0073-4F2B-9154-37C7901E236C}" type="slidenum">
              <a:rPr lang="it-IT"/>
              <a:pPr/>
              <a:t>27</a:t>
            </a:fld>
            <a:endParaRPr lang="it-IT"/>
          </a:p>
        </p:txBody>
      </p:sp>
      <p:grpSp>
        <p:nvGrpSpPr>
          <p:cNvPr id="60422" name="Gruppo 6"/>
          <p:cNvGrpSpPr>
            <a:grpSpLocks/>
          </p:cNvGrpSpPr>
          <p:nvPr/>
        </p:nvGrpSpPr>
        <p:grpSpPr bwMode="auto">
          <a:xfrm>
            <a:off x="611188" y="1773238"/>
            <a:ext cx="7943850" cy="1008062"/>
            <a:chOff x="1475656" y="3717032"/>
            <a:chExt cx="7943984" cy="1008112"/>
          </a:xfrm>
        </p:grpSpPr>
        <p:pic>
          <p:nvPicPr>
            <p:cNvPr id="60432" name="Picture 2"/>
            <p:cNvPicPr>
              <a:picLocks noChangeAspect="1" noChangeArrowheads="1"/>
            </p:cNvPicPr>
            <p:nvPr/>
          </p:nvPicPr>
          <p:blipFill>
            <a:blip r:embed="rId5"/>
            <a:srcRect l="26942" t="19313" r="22856" b="76283"/>
            <a:stretch>
              <a:fillRect/>
            </a:stretch>
          </p:blipFill>
          <p:spPr bwMode="auto">
            <a:xfrm>
              <a:off x="1475656" y="3717032"/>
              <a:ext cx="7943984" cy="522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433" name="Picture 2"/>
            <p:cNvPicPr>
              <a:picLocks noChangeAspect="1" noChangeArrowheads="1"/>
            </p:cNvPicPr>
            <p:nvPr/>
          </p:nvPicPr>
          <p:blipFill>
            <a:blip r:embed="rId5"/>
            <a:srcRect l="26942" t="87907" r="22856" b="7845"/>
            <a:stretch>
              <a:fillRect/>
            </a:stretch>
          </p:blipFill>
          <p:spPr bwMode="auto">
            <a:xfrm>
              <a:off x="1475656" y="4221088"/>
              <a:ext cx="7943984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0423" name="Gruppo 9"/>
          <p:cNvGrpSpPr>
            <a:grpSpLocks/>
          </p:cNvGrpSpPr>
          <p:nvPr/>
        </p:nvGrpSpPr>
        <p:grpSpPr bwMode="auto">
          <a:xfrm>
            <a:off x="539750" y="4333875"/>
            <a:ext cx="8135938" cy="1255713"/>
            <a:chOff x="1691680" y="764704"/>
            <a:chExt cx="3384377" cy="462909"/>
          </a:xfrm>
        </p:grpSpPr>
        <p:pic>
          <p:nvPicPr>
            <p:cNvPr id="60430" name="Picture 2"/>
            <p:cNvPicPr>
              <a:picLocks noChangeAspect="1" noChangeArrowheads="1"/>
            </p:cNvPicPr>
            <p:nvPr/>
          </p:nvPicPr>
          <p:blipFill>
            <a:blip r:embed="rId6"/>
            <a:srcRect l="24727" t="56596" r="19164" b="37947"/>
            <a:stretch>
              <a:fillRect/>
            </a:stretch>
          </p:blipFill>
          <p:spPr bwMode="auto">
            <a:xfrm>
              <a:off x="1691681" y="980728"/>
              <a:ext cx="3384376" cy="246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431" name="Picture 2"/>
            <p:cNvPicPr>
              <a:picLocks noChangeAspect="1" noChangeArrowheads="1"/>
            </p:cNvPicPr>
            <p:nvPr/>
          </p:nvPicPr>
          <p:blipFill>
            <a:blip r:embed="rId6"/>
            <a:srcRect l="24727" t="20297" r="19164" b="74928"/>
            <a:stretch>
              <a:fillRect/>
            </a:stretch>
          </p:blipFill>
          <p:spPr bwMode="auto">
            <a:xfrm>
              <a:off x="1691680" y="764704"/>
              <a:ext cx="3384376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0424" name="CasellaDiTesto 12"/>
          <p:cNvSpPr txBox="1">
            <a:spLocks noChangeArrowheads="1"/>
          </p:cNvSpPr>
          <p:nvPr/>
        </p:nvSpPr>
        <p:spPr bwMode="auto">
          <a:xfrm>
            <a:off x="2339975" y="836613"/>
            <a:ext cx="4464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IV primaria</a:t>
            </a:r>
          </a:p>
        </p:txBody>
      </p:sp>
      <p:sp>
        <p:nvSpPr>
          <p:cNvPr id="60425" name="CasellaDiTesto 13"/>
          <p:cNvSpPr txBox="1">
            <a:spLocks noChangeArrowheads="1"/>
          </p:cNvSpPr>
          <p:nvPr/>
        </p:nvSpPr>
        <p:spPr bwMode="auto">
          <a:xfrm>
            <a:off x="2339975" y="3419475"/>
            <a:ext cx="4464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III secondaria</a:t>
            </a:r>
          </a:p>
        </p:txBody>
      </p:sp>
      <p:sp>
        <p:nvSpPr>
          <p:cNvPr id="15" name="Ovale 14"/>
          <p:cNvSpPr>
            <a:spLocks noChangeArrowheads="1"/>
          </p:cNvSpPr>
          <p:nvPr/>
        </p:nvSpPr>
        <p:spPr bwMode="auto">
          <a:xfrm>
            <a:off x="539750" y="2205038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6" name="Ovale 15"/>
          <p:cNvSpPr>
            <a:spLocks noChangeArrowheads="1"/>
          </p:cNvSpPr>
          <p:nvPr/>
        </p:nvSpPr>
        <p:spPr bwMode="auto">
          <a:xfrm>
            <a:off x="539750" y="4868863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7" name="Ovale 16"/>
          <p:cNvSpPr>
            <a:spLocks noChangeArrowheads="1"/>
          </p:cNvSpPr>
          <p:nvPr/>
        </p:nvSpPr>
        <p:spPr bwMode="auto">
          <a:xfrm>
            <a:off x="6588125" y="2349500"/>
            <a:ext cx="1584325" cy="5746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20" name="Ovale 19"/>
          <p:cNvSpPr>
            <a:spLocks noChangeArrowheads="1"/>
          </p:cNvSpPr>
          <p:nvPr/>
        </p:nvSpPr>
        <p:spPr bwMode="auto">
          <a:xfrm>
            <a:off x="6659563" y="5013325"/>
            <a:ext cx="1657350" cy="64770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Differenze di genere (</a:t>
            </a:r>
            <a:r>
              <a:rPr lang="it-IT" sz="2400" b="1" dirty="0" err="1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.) – IV Primaria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62468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0353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62469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AE397369-98E3-4205-A829-33E653F8A887}" type="slidenum">
              <a:rPr lang="it-IT"/>
              <a:pPr/>
              <a:t>28</a:t>
            </a:fld>
            <a:endParaRPr lang="it-IT"/>
          </a:p>
        </p:txBody>
      </p:sp>
      <p:pic>
        <p:nvPicPr>
          <p:cNvPr id="62470" name="Picture 3"/>
          <p:cNvPicPr>
            <a:picLocks noChangeAspect="1" noChangeArrowheads="1"/>
          </p:cNvPicPr>
          <p:nvPr/>
        </p:nvPicPr>
        <p:blipFill>
          <a:blip r:embed="rId5"/>
          <a:srcRect l="21034" t="31125" r="22856" b="18440"/>
          <a:stretch>
            <a:fillRect/>
          </a:stretch>
        </p:blipFill>
        <p:spPr bwMode="auto">
          <a:xfrm>
            <a:off x="1042988" y="1052513"/>
            <a:ext cx="6842125" cy="461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e 13"/>
          <p:cNvSpPr>
            <a:spLocks noChangeArrowheads="1"/>
          </p:cNvSpPr>
          <p:nvPr/>
        </p:nvSpPr>
        <p:spPr bwMode="auto">
          <a:xfrm>
            <a:off x="1042988" y="5445125"/>
            <a:ext cx="792162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5" name="Ovale 14"/>
          <p:cNvSpPr>
            <a:spLocks noChangeArrowheads="1"/>
          </p:cNvSpPr>
          <p:nvPr/>
        </p:nvSpPr>
        <p:spPr bwMode="auto">
          <a:xfrm>
            <a:off x="6588125" y="5516563"/>
            <a:ext cx="720725" cy="21590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Valori “soglia”  (</a:t>
            </a:r>
            <a:r>
              <a:rPr lang="it-IT" sz="2400" b="1" dirty="0" err="1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.)– IV Primaria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64516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64517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AF5CE7F3-E624-4E2B-9316-BC0973B5EE10}" type="slidenum">
              <a:rPr lang="it-IT"/>
              <a:pPr/>
              <a:t>29</a:t>
            </a:fld>
            <a:endParaRPr lang="it-IT"/>
          </a:p>
        </p:txBody>
      </p:sp>
      <p:pic>
        <p:nvPicPr>
          <p:cNvPr id="64518" name="Picture 5"/>
          <p:cNvPicPr>
            <a:picLocks noChangeAspect="1" noChangeArrowheads="1"/>
          </p:cNvPicPr>
          <p:nvPr/>
        </p:nvPicPr>
        <p:blipFill>
          <a:blip r:embed="rId5"/>
          <a:srcRect l="21207" t="30313" r="23422" b="13797"/>
          <a:stretch>
            <a:fillRect/>
          </a:stretch>
        </p:blipFill>
        <p:spPr bwMode="auto">
          <a:xfrm>
            <a:off x="1084263" y="836613"/>
            <a:ext cx="6943725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042988" y="3284538"/>
            <a:ext cx="792162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5148263" y="3357563"/>
            <a:ext cx="3455987" cy="21590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4"/>
          <p:cNvSpPr>
            <a:spLocks noChangeArrowheads="1"/>
          </p:cNvSpPr>
          <p:nvPr/>
        </p:nvSpPr>
        <p:spPr bwMode="auto">
          <a:xfrm>
            <a:off x="146050" y="22225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 </a:t>
            </a:r>
            <a:br>
              <a:rPr lang="it-IT" sz="3200" b="1">
                <a:solidFill>
                  <a:srgbClr val="000066"/>
                </a:solidFill>
                <a:latin typeface="Lucida Sans" pitchFamily="34" charset="0"/>
              </a:rPr>
            </a:br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        Programma del seminario</a:t>
            </a:r>
          </a:p>
        </p:txBody>
      </p:sp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457200" y="1125538"/>
            <a:ext cx="86868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Mattina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 b="1">
                <a:latin typeface="Lucida Sans" pitchFamily="34" charset="0"/>
              </a:rPr>
              <a:t>Presentazione dell’indagine IEA TIMSS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Alcuni risultati e presentazione di esempi di prove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Soggetti coinvolti e strumenti di rilevazione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Compiti del Coordinatore e del Somministratore</a:t>
            </a:r>
          </a:p>
          <a:p>
            <a:pPr>
              <a:spcBef>
                <a:spcPct val="20000"/>
              </a:spcBef>
              <a:buClr>
                <a:schemeClr val="tx1"/>
              </a:buClr>
            </a:pPr>
            <a:endParaRPr lang="it-IT" sz="2400">
              <a:solidFill>
                <a:srgbClr val="003300"/>
              </a:solidFill>
              <a:latin typeface="Franklin Gothic Demi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Pomeriggio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Somministrazione: controllo materiali e procedure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Somministrazione: compilazione schede e documenti 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Discussione, domande, approfondimenti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</p:txBody>
      </p:sp>
      <p:sp>
        <p:nvSpPr>
          <p:cNvPr id="11267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11268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2F361315-41F2-44FB-B0DD-E986BB752C21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Domini Matematica – IV Primaria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66564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0353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66565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ADB20240-0AF7-4B62-82B7-FF9A9D628DFE}" type="slidenum">
              <a:rPr lang="it-IT"/>
              <a:pPr/>
              <a:t>30</a:t>
            </a:fld>
            <a:endParaRPr lang="it-IT"/>
          </a:p>
        </p:txBody>
      </p:sp>
      <p:pic>
        <p:nvPicPr>
          <p:cNvPr id="66566" name="Picture 6"/>
          <p:cNvPicPr>
            <a:picLocks noChangeAspect="1" noChangeArrowheads="1"/>
          </p:cNvPicPr>
          <p:nvPr/>
        </p:nvPicPr>
        <p:blipFill>
          <a:blip r:embed="rId5"/>
          <a:srcRect l="26375" t="26375" r="22684" b="39999"/>
          <a:stretch>
            <a:fillRect/>
          </a:stretch>
        </p:blipFill>
        <p:spPr bwMode="auto">
          <a:xfrm>
            <a:off x="534988" y="1268413"/>
            <a:ext cx="77089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539750" y="4365625"/>
            <a:ext cx="792163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1908175" y="4365625"/>
            <a:ext cx="3455988" cy="3587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5003800" y="4365625"/>
            <a:ext cx="3455988" cy="3587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-14288" y="-458788"/>
            <a:ext cx="9144001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IV primaria -</a:t>
            </a: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– TIMSS 2007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5683250" y="2276475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8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pic>
        <p:nvPicPr>
          <p:cNvPr id="68611" name="Picture 6"/>
          <p:cNvPicPr>
            <a:picLocks noChangeAspect="1" noChangeArrowheads="1"/>
          </p:cNvPicPr>
          <p:nvPr/>
        </p:nvPicPr>
        <p:blipFill>
          <a:blip r:embed="rId3"/>
          <a:srcRect r="30106" b="24606"/>
          <a:stretch>
            <a:fillRect/>
          </a:stretch>
        </p:blipFill>
        <p:spPr bwMode="auto">
          <a:xfrm>
            <a:off x="250825" y="620713"/>
            <a:ext cx="5349875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>
            <a:spLocks noChangeArrowheads="1"/>
          </p:cNvSpPr>
          <p:nvPr/>
        </p:nvSpPr>
        <p:spPr bwMode="auto">
          <a:xfrm>
            <a:off x="250825" y="2238375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8" name="Ovale 7"/>
          <p:cNvSpPr>
            <a:spLocks noChangeArrowheads="1"/>
          </p:cNvSpPr>
          <p:nvPr/>
        </p:nvSpPr>
        <p:spPr bwMode="auto">
          <a:xfrm>
            <a:off x="4662488" y="2205038"/>
            <a:ext cx="3603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3"/>
          <a:srcRect l="57649" t="93448"/>
          <a:stretch>
            <a:fillRect/>
          </a:stretch>
        </p:blipFill>
        <p:spPr bwMode="auto">
          <a:xfrm>
            <a:off x="5718175" y="5373688"/>
            <a:ext cx="33909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Picture 6"/>
          <p:cNvPicPr>
            <a:picLocks noChangeAspect="1" noChangeArrowheads="1"/>
          </p:cNvPicPr>
          <p:nvPr/>
        </p:nvPicPr>
        <p:blipFill>
          <a:blip r:embed="rId3"/>
          <a:srcRect l="19891" t="93448" r="42351"/>
          <a:stretch>
            <a:fillRect/>
          </a:stretch>
        </p:blipFill>
        <p:spPr bwMode="auto">
          <a:xfrm>
            <a:off x="5724525" y="4857750"/>
            <a:ext cx="3095625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6" name="Segnaposto data 10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68617" name="Segnaposto numero diapositiva 1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90882A45-495A-4CDA-8DB5-95DC1F84648F}" type="slidenum">
              <a:rPr lang="it-IT"/>
              <a:pPr/>
              <a:t>31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-14288" y="-3873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III secondaria -</a:t>
            </a: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– TIMSS 2007</a:t>
            </a:r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5756275" y="3376613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8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pic>
        <p:nvPicPr>
          <p:cNvPr id="70659" name="Picture 6"/>
          <p:cNvPicPr>
            <a:picLocks noChangeAspect="1" noChangeArrowheads="1"/>
          </p:cNvPicPr>
          <p:nvPr/>
        </p:nvPicPr>
        <p:blipFill>
          <a:blip r:embed="rId3"/>
          <a:srcRect l="57649" t="93448"/>
          <a:stretch>
            <a:fillRect/>
          </a:stretch>
        </p:blipFill>
        <p:spPr bwMode="auto">
          <a:xfrm>
            <a:off x="5718175" y="5373688"/>
            <a:ext cx="33909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6"/>
          <p:cNvPicPr>
            <a:picLocks noChangeAspect="1" noChangeArrowheads="1"/>
          </p:cNvPicPr>
          <p:nvPr/>
        </p:nvPicPr>
        <p:blipFill>
          <a:blip r:embed="rId3"/>
          <a:srcRect l="19891" t="93448" r="42351"/>
          <a:stretch>
            <a:fillRect/>
          </a:stretch>
        </p:blipFill>
        <p:spPr bwMode="auto">
          <a:xfrm>
            <a:off x="5724525" y="4857750"/>
            <a:ext cx="3095625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4"/>
          <a:srcRect r="33952" b="42201"/>
          <a:stretch>
            <a:fillRect/>
          </a:stretch>
        </p:blipFill>
        <p:spPr bwMode="auto">
          <a:xfrm>
            <a:off x="107950" y="692150"/>
            <a:ext cx="55800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250825" y="3367088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4787900" y="3313113"/>
            <a:ext cx="360363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70664" name="Segnaposto data 11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0353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70665" name="Segnaposto numero diapositiva 1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22098E3-7C8E-492A-ACDB-08DECEC74037}" type="slidenum">
              <a:rPr lang="it-IT"/>
              <a:pPr/>
              <a:t>32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72707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5"/>
          <a:srcRect l="1581" r="60294" b="60204"/>
          <a:stretch>
            <a:fillRect/>
          </a:stretch>
        </p:blipFill>
        <p:spPr bwMode="auto">
          <a:xfrm>
            <a:off x="395288" y="1293813"/>
            <a:ext cx="3455987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/>
          <a:srcRect l="59756" r="2118" b="60204"/>
          <a:stretch>
            <a:fillRect/>
          </a:stretch>
        </p:blipFill>
        <p:spPr bwMode="auto">
          <a:xfrm>
            <a:off x="4932363" y="1293813"/>
            <a:ext cx="3455987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250825" y="3573463"/>
            <a:ext cx="792163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4878388" y="3438525"/>
            <a:ext cx="792162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Ovale 13"/>
          <p:cNvSpPr>
            <a:spLocks noChangeArrowheads="1"/>
          </p:cNvSpPr>
          <p:nvPr/>
        </p:nvSpPr>
        <p:spPr bwMode="auto">
          <a:xfrm>
            <a:off x="8085138" y="3419475"/>
            <a:ext cx="360362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5" name="Ovale 14"/>
          <p:cNvSpPr>
            <a:spLocks noChangeArrowheads="1"/>
          </p:cNvSpPr>
          <p:nvPr/>
        </p:nvSpPr>
        <p:spPr bwMode="auto">
          <a:xfrm>
            <a:off x="3544888" y="3573463"/>
            <a:ext cx="3603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72715" name="Segnaposto data 1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72716" name="Segnaposto numero diapositiva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FFDF7700-9CC1-4927-A83E-1DDE4C1AFF49}" type="slidenum">
              <a:rPr lang="it-IT"/>
              <a:pPr/>
              <a:t>33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4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74755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5"/>
          <a:srcRect l="1581" t="49506" r="60294" b="10689"/>
          <a:stretch>
            <a:fillRect/>
          </a:stretch>
        </p:blipFill>
        <p:spPr bwMode="auto">
          <a:xfrm>
            <a:off x="323850" y="1341438"/>
            <a:ext cx="34766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/>
          <a:srcRect l="59706" t="49506" r="2168" b="10689"/>
          <a:stretch>
            <a:fillRect/>
          </a:stretch>
        </p:blipFill>
        <p:spPr bwMode="auto">
          <a:xfrm>
            <a:off x="4983163" y="1341438"/>
            <a:ext cx="34766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179388" y="4292600"/>
            <a:ext cx="792162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4859338" y="4149725"/>
            <a:ext cx="792162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Ovale 13"/>
          <p:cNvSpPr>
            <a:spLocks noChangeArrowheads="1"/>
          </p:cNvSpPr>
          <p:nvPr/>
        </p:nvSpPr>
        <p:spPr bwMode="auto">
          <a:xfrm>
            <a:off x="8172450" y="4076700"/>
            <a:ext cx="360363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5" name="Ovale 14"/>
          <p:cNvSpPr>
            <a:spLocks noChangeArrowheads="1"/>
          </p:cNvSpPr>
          <p:nvPr/>
        </p:nvSpPr>
        <p:spPr bwMode="auto">
          <a:xfrm>
            <a:off x="3492500" y="4292600"/>
            <a:ext cx="358775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74762" name="Segnaposto data 1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74763" name="Segnaposto numero diapositiva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A43D6C71-B805-4D1C-AD1C-7210ED3812C0}" type="slidenum">
              <a:rPr lang="it-IT"/>
              <a:pPr/>
              <a:t>34</a:t>
            </a:fld>
            <a:endParaRPr lang="it-IT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2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76803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7"/>
          <p:cNvPicPr>
            <a:picLocks noChangeAspect="1" noChangeArrowheads="1"/>
          </p:cNvPicPr>
          <p:nvPr/>
        </p:nvPicPr>
        <p:blipFill>
          <a:blip r:embed="rId5"/>
          <a:srcRect l="1581" r="60294" b="60204"/>
          <a:stretch>
            <a:fillRect/>
          </a:stretch>
        </p:blipFill>
        <p:spPr bwMode="auto">
          <a:xfrm>
            <a:off x="128588" y="933450"/>
            <a:ext cx="3455987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/>
          <a:srcRect l="59830" t="48534" r="2118" b="10689"/>
          <a:stretch>
            <a:fillRect/>
          </a:stretch>
        </p:blipFill>
        <p:spPr bwMode="auto">
          <a:xfrm>
            <a:off x="5494338" y="2349500"/>
            <a:ext cx="344963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34925" y="3255963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5435600" y="5229225"/>
            <a:ext cx="792163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Freccia circolare in giù 13"/>
          <p:cNvSpPr>
            <a:spLocks noChangeArrowheads="1"/>
          </p:cNvSpPr>
          <p:nvPr/>
        </p:nvSpPr>
        <p:spPr bwMode="auto">
          <a:xfrm rot="1414711">
            <a:off x="3756025" y="1154113"/>
            <a:ext cx="2879725" cy="720725"/>
          </a:xfrm>
          <a:prstGeom prst="curvedDownArrow">
            <a:avLst>
              <a:gd name="adj1" fmla="val 24972"/>
              <a:gd name="adj2" fmla="val 49945"/>
              <a:gd name="adj3" fmla="val 25000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5" name="Ovale 14"/>
          <p:cNvSpPr>
            <a:spLocks noChangeArrowheads="1"/>
          </p:cNvSpPr>
          <p:nvPr/>
        </p:nvSpPr>
        <p:spPr bwMode="auto">
          <a:xfrm>
            <a:off x="2339975" y="3213100"/>
            <a:ext cx="1223963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6" name="Ovale 15"/>
          <p:cNvSpPr>
            <a:spLocks noChangeArrowheads="1"/>
          </p:cNvSpPr>
          <p:nvPr/>
        </p:nvSpPr>
        <p:spPr bwMode="auto">
          <a:xfrm>
            <a:off x="7740650" y="5157788"/>
            <a:ext cx="1223963" cy="3587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7" name="Freccia a destra con strisce 16"/>
          <p:cNvSpPr/>
          <p:nvPr/>
        </p:nvSpPr>
        <p:spPr bwMode="auto">
          <a:xfrm rot="1545528">
            <a:off x="3573463" y="4159250"/>
            <a:ext cx="4318000" cy="365125"/>
          </a:xfrm>
          <a:prstGeom prst="stripedRightArrow">
            <a:avLst/>
          </a:prstGeom>
          <a:solidFill>
            <a:srgbClr val="CC0000"/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dirty="0"/>
          </a:p>
        </p:txBody>
      </p:sp>
      <p:sp>
        <p:nvSpPr>
          <p:cNvPr id="76813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76814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3E93ED13-FB3F-448C-9C4C-B84DFAABBE00}" type="slidenum">
              <a:rPr lang="it-IT"/>
              <a:pPr/>
              <a:t>35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0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Sintesi Trend (Scienze) -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sp>
        <p:nvSpPr>
          <p:cNvPr id="78852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78853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A173F5FA-F08F-424A-A663-A8B097172A27}" type="slidenum">
              <a:rPr lang="it-IT"/>
              <a:pPr/>
              <a:t>36</a:t>
            </a:fld>
            <a:endParaRPr lang="it-IT"/>
          </a:p>
        </p:txBody>
      </p:sp>
      <p:sp>
        <p:nvSpPr>
          <p:cNvPr id="78854" name="CasellaDiTesto 12"/>
          <p:cNvSpPr txBox="1">
            <a:spLocks noChangeArrowheads="1"/>
          </p:cNvSpPr>
          <p:nvPr/>
        </p:nvSpPr>
        <p:spPr bwMode="auto">
          <a:xfrm>
            <a:off x="2339975" y="836613"/>
            <a:ext cx="4464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IV primaria</a:t>
            </a:r>
          </a:p>
        </p:txBody>
      </p:sp>
      <p:sp>
        <p:nvSpPr>
          <p:cNvPr id="78855" name="CasellaDiTesto 13"/>
          <p:cNvSpPr txBox="1">
            <a:spLocks noChangeArrowheads="1"/>
          </p:cNvSpPr>
          <p:nvPr/>
        </p:nvSpPr>
        <p:spPr bwMode="auto">
          <a:xfrm>
            <a:off x="2339975" y="3419475"/>
            <a:ext cx="4464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III secondaria</a:t>
            </a:r>
          </a:p>
        </p:txBody>
      </p:sp>
      <p:grpSp>
        <p:nvGrpSpPr>
          <p:cNvPr id="78856" name="Gruppo 14"/>
          <p:cNvGrpSpPr>
            <a:grpSpLocks/>
          </p:cNvGrpSpPr>
          <p:nvPr/>
        </p:nvGrpSpPr>
        <p:grpSpPr bwMode="auto">
          <a:xfrm>
            <a:off x="539750" y="1628775"/>
            <a:ext cx="7920038" cy="1008063"/>
            <a:chOff x="323528" y="764704"/>
            <a:chExt cx="6552728" cy="792088"/>
          </a:xfrm>
        </p:grpSpPr>
        <p:pic>
          <p:nvPicPr>
            <p:cNvPr id="78864" name="Picture 2"/>
            <p:cNvPicPr>
              <a:picLocks noChangeAspect="1" noChangeArrowheads="1"/>
            </p:cNvPicPr>
            <p:nvPr/>
          </p:nvPicPr>
          <p:blipFill>
            <a:blip r:embed="rId5"/>
            <a:srcRect l="18082" t="20297" r="14735" b="74780"/>
            <a:stretch>
              <a:fillRect/>
            </a:stretch>
          </p:blipFill>
          <p:spPr bwMode="auto">
            <a:xfrm>
              <a:off x="323528" y="764704"/>
              <a:ext cx="6552728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865" name="Picture 2"/>
            <p:cNvPicPr>
              <a:picLocks noChangeAspect="1" noChangeArrowheads="1"/>
            </p:cNvPicPr>
            <p:nvPr/>
          </p:nvPicPr>
          <p:blipFill>
            <a:blip r:embed="rId5"/>
            <a:srcRect l="18082" t="90187" r="14735" b="3906"/>
            <a:stretch>
              <a:fillRect/>
            </a:stretch>
          </p:blipFill>
          <p:spPr bwMode="auto">
            <a:xfrm>
              <a:off x="323528" y="1124744"/>
              <a:ext cx="6552728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8857" name="Gruppo 19"/>
          <p:cNvGrpSpPr>
            <a:grpSpLocks/>
          </p:cNvGrpSpPr>
          <p:nvPr/>
        </p:nvGrpSpPr>
        <p:grpSpPr bwMode="auto">
          <a:xfrm>
            <a:off x="539750" y="4149725"/>
            <a:ext cx="7920038" cy="1223963"/>
            <a:chOff x="467544" y="1268760"/>
            <a:chExt cx="7272808" cy="936104"/>
          </a:xfrm>
        </p:grpSpPr>
        <p:pic>
          <p:nvPicPr>
            <p:cNvPr id="78862" name="Picture 2"/>
            <p:cNvPicPr>
              <a:picLocks noChangeAspect="1" noChangeArrowheads="1"/>
            </p:cNvPicPr>
            <p:nvPr/>
          </p:nvPicPr>
          <p:blipFill>
            <a:blip r:embed="rId6"/>
            <a:srcRect l="16606" t="20297" r="8829" b="74780"/>
            <a:stretch>
              <a:fillRect/>
            </a:stretch>
          </p:blipFill>
          <p:spPr bwMode="auto">
            <a:xfrm>
              <a:off x="467544" y="1268760"/>
              <a:ext cx="7272808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863" name="Picture 2"/>
            <p:cNvPicPr>
              <a:picLocks noChangeAspect="1" noChangeArrowheads="1"/>
            </p:cNvPicPr>
            <p:nvPr/>
          </p:nvPicPr>
          <p:blipFill>
            <a:blip r:embed="rId6"/>
            <a:srcRect l="16606" t="48843" r="8829" b="43282"/>
            <a:stretch>
              <a:fillRect/>
            </a:stretch>
          </p:blipFill>
          <p:spPr bwMode="auto">
            <a:xfrm>
              <a:off x="467544" y="1628800"/>
              <a:ext cx="7272808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Ovale 22"/>
          <p:cNvSpPr>
            <a:spLocks noChangeArrowheads="1"/>
          </p:cNvSpPr>
          <p:nvPr/>
        </p:nvSpPr>
        <p:spPr bwMode="auto">
          <a:xfrm>
            <a:off x="468313" y="4581525"/>
            <a:ext cx="790575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24" name="Ovale 23"/>
          <p:cNvSpPr>
            <a:spLocks noChangeArrowheads="1"/>
          </p:cNvSpPr>
          <p:nvPr/>
        </p:nvSpPr>
        <p:spPr bwMode="auto">
          <a:xfrm>
            <a:off x="539750" y="2060575"/>
            <a:ext cx="792163" cy="2968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25" name="Ovale 24"/>
          <p:cNvSpPr>
            <a:spLocks noChangeArrowheads="1"/>
          </p:cNvSpPr>
          <p:nvPr/>
        </p:nvSpPr>
        <p:spPr bwMode="auto">
          <a:xfrm>
            <a:off x="6372225" y="2133600"/>
            <a:ext cx="1944688" cy="64770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26" name="Ovale 25"/>
          <p:cNvSpPr>
            <a:spLocks noChangeArrowheads="1"/>
          </p:cNvSpPr>
          <p:nvPr/>
        </p:nvSpPr>
        <p:spPr bwMode="auto">
          <a:xfrm>
            <a:off x="6372225" y="4724400"/>
            <a:ext cx="1944688" cy="64928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8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Differenze di genere (Sc.) – IV Primaria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80900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80901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AE3CA020-5953-41AE-93CC-FFF5AAB313C9}" type="slidenum">
              <a:rPr lang="it-IT"/>
              <a:pPr/>
              <a:t>37</a:t>
            </a:fld>
            <a:endParaRPr lang="it-IT"/>
          </a:p>
        </p:txBody>
      </p:sp>
      <p:pic>
        <p:nvPicPr>
          <p:cNvPr id="80902" name="Picture 3"/>
          <p:cNvPicPr>
            <a:picLocks noChangeAspect="1" noChangeArrowheads="1"/>
          </p:cNvPicPr>
          <p:nvPr/>
        </p:nvPicPr>
        <p:blipFill>
          <a:blip r:embed="rId5"/>
          <a:srcRect l="21034" t="23250" r="22856" b="17688"/>
          <a:stretch>
            <a:fillRect/>
          </a:stretch>
        </p:blipFill>
        <p:spPr bwMode="auto">
          <a:xfrm>
            <a:off x="1187450" y="836613"/>
            <a:ext cx="6657975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187450" y="4437063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6516688" y="4508500"/>
            <a:ext cx="719137" cy="21590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Valori “soglia” – IV Primaria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82948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82949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3659580C-7F9E-449A-B094-AD83DD6CFBCA}" type="slidenum">
              <a:rPr lang="it-IT"/>
              <a:pPr/>
              <a:t>38</a:t>
            </a:fld>
            <a:endParaRPr lang="it-IT"/>
          </a:p>
        </p:txBody>
      </p:sp>
      <p:pic>
        <p:nvPicPr>
          <p:cNvPr id="82950" name="Picture 5"/>
          <p:cNvPicPr>
            <a:picLocks noChangeAspect="1" noChangeArrowheads="1"/>
          </p:cNvPicPr>
          <p:nvPr/>
        </p:nvPicPr>
        <p:blipFill>
          <a:blip r:embed="rId5"/>
          <a:srcRect l="21207" t="23422" r="23422" b="21454"/>
          <a:stretch>
            <a:fillRect/>
          </a:stretch>
        </p:blipFill>
        <p:spPr bwMode="auto">
          <a:xfrm>
            <a:off x="1331913" y="893763"/>
            <a:ext cx="64801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1258888" y="2060575"/>
            <a:ext cx="792162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5364163" y="2060575"/>
            <a:ext cx="2736850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4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Domini – IV Primaria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84996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84997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62CC778A-DA31-4522-8354-D152DF18D030}" type="slidenum">
              <a:rPr lang="it-IT"/>
              <a:pPr/>
              <a:t>39</a:t>
            </a:fld>
            <a:endParaRPr lang="it-IT"/>
          </a:p>
        </p:txBody>
      </p:sp>
      <p:pic>
        <p:nvPicPr>
          <p:cNvPr id="84998" name="Picture 2"/>
          <p:cNvPicPr>
            <a:picLocks noChangeAspect="1" noChangeArrowheads="1"/>
          </p:cNvPicPr>
          <p:nvPr/>
        </p:nvPicPr>
        <p:blipFill>
          <a:blip r:embed="rId5"/>
          <a:srcRect l="26202" t="19313" r="22856" b="46234"/>
          <a:stretch>
            <a:fillRect/>
          </a:stretch>
        </p:blipFill>
        <p:spPr bwMode="auto">
          <a:xfrm>
            <a:off x="900113" y="1268413"/>
            <a:ext cx="7272337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900113" y="4076700"/>
            <a:ext cx="792162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2411413" y="4076700"/>
            <a:ext cx="3024187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5364163" y="4076700"/>
            <a:ext cx="3024187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23850" y="3190875"/>
            <a:ext cx="853122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200">
                <a:latin typeface="Lucida Sans" pitchFamily="34" charset="0"/>
              </a:rPr>
              <a:t>Indagine internazionale promossa da</a:t>
            </a:r>
          </a:p>
          <a:p>
            <a:pPr algn="ctr">
              <a:spcBef>
                <a:spcPts val="1200"/>
              </a:spcBef>
            </a:pPr>
            <a:r>
              <a:rPr lang="en-GB" sz="2800" b="1">
                <a:solidFill>
                  <a:srgbClr val="0070C0"/>
                </a:solidFill>
                <a:latin typeface="Lucida Sans" pitchFamily="34" charset="0"/>
              </a:rPr>
              <a:t>IEA</a:t>
            </a:r>
            <a:r>
              <a:rPr lang="en-GB" sz="2800">
                <a:latin typeface="Lucida Sans" pitchFamily="34" charset="0"/>
              </a:rPr>
              <a:t> </a:t>
            </a:r>
            <a:br>
              <a:rPr lang="en-GB" sz="2800">
                <a:latin typeface="Lucida Sans" pitchFamily="34" charset="0"/>
              </a:rPr>
            </a:br>
            <a:r>
              <a:rPr lang="en-GB" sz="2800">
                <a:latin typeface="Lucida Sans" pitchFamily="34" charset="0"/>
              </a:rPr>
              <a:t> (</a:t>
            </a:r>
            <a:r>
              <a:rPr lang="it-IT" sz="2800">
                <a:latin typeface="Lucida Sans" pitchFamily="34" charset="0"/>
              </a:rPr>
              <a:t>International Association for the Evaluation of Educational Achievement</a:t>
            </a:r>
            <a:r>
              <a:rPr lang="en-GB" sz="2800">
                <a:latin typeface="Lucida Sans" pitchFamily="34" charset="0"/>
              </a:rPr>
              <a:t>)</a:t>
            </a:r>
          </a:p>
          <a:p>
            <a:pPr algn="ctr"/>
            <a:r>
              <a:rPr lang="it-IT" sz="2200">
                <a:latin typeface="Lucida Sans" pitchFamily="34" charset="0"/>
              </a:rPr>
              <a:t>associazione internazionale indipendente di centri di ricerca, </a:t>
            </a:r>
          </a:p>
          <a:p>
            <a:pPr algn="ctr"/>
            <a:r>
              <a:rPr lang="it-IT" sz="2200">
                <a:latin typeface="Lucida Sans" pitchFamily="34" charset="0"/>
              </a:rPr>
              <a:t>nata con lo scopo di condurre ricerche comparative internazionali nel campo della valutazione. 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-242888"/>
            <a:ext cx="9144000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L’INDAGINE TIMSS</a:t>
            </a:r>
            <a:endParaRPr lang="it-IT" sz="3200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323850" y="981075"/>
            <a:ext cx="85693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600" b="1">
                <a:solidFill>
                  <a:srgbClr val="000066"/>
                </a:solidFill>
                <a:latin typeface="Lucida Sans" pitchFamily="34" charset="0"/>
              </a:rPr>
              <a:t>Trends in International Mathematics and Science Study</a:t>
            </a:r>
          </a:p>
          <a:p>
            <a:pPr algn="ctr" eaLnBrk="0" hangingPunct="0"/>
            <a:r>
              <a:rPr lang="en-US" sz="3600" b="1">
                <a:solidFill>
                  <a:srgbClr val="000066"/>
                </a:solidFill>
                <a:latin typeface="Lucida Sans" pitchFamily="34" charset="0"/>
              </a:rPr>
              <a:t>(TIMSS)</a:t>
            </a:r>
            <a:endParaRPr lang="it-IT" sz="3600">
              <a:latin typeface="Lucida Sans" pitchFamily="34" charset="0"/>
            </a:endParaRPr>
          </a:p>
        </p:txBody>
      </p:sp>
      <p:sp>
        <p:nvSpPr>
          <p:cNvPr id="13316" name="Segnaposto data 6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 Febbraio 2011</a:t>
            </a:r>
          </a:p>
        </p:txBody>
      </p:sp>
      <p:sp>
        <p:nvSpPr>
          <p:cNvPr id="13317" name="Segnaposto numero diapositiva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CE1EE0D-73F5-46AF-A80E-72B5B7B9E370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uiExpand="1" build="allAtOnce"/>
      <p:bldP spid="6" grpId="0" uiExpand="1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6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2" name="Rectangle 5"/>
          <p:cNvSpPr>
            <a:spLocks noChangeArrowheads="1"/>
          </p:cNvSpPr>
          <p:nvPr/>
        </p:nvSpPr>
        <p:spPr bwMode="auto">
          <a:xfrm>
            <a:off x="250825" y="1628775"/>
            <a:ext cx="86868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Sul sito dell’INVALSI al seguente link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>
              <a:latin typeface="Lucida Sans" pitchFamily="34" charset="0"/>
            </a:endParaRP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400">
                <a:latin typeface="Lucida Sans" pitchFamily="34" charset="0"/>
              </a:rPr>
              <a:t> </a:t>
            </a:r>
            <a:r>
              <a:rPr lang="en-GB" sz="2400" i="1">
                <a:solidFill>
                  <a:srgbClr val="0070C0"/>
                </a:solidFill>
                <a:latin typeface="Lucida Sans" pitchFamily="34" charset="0"/>
              </a:rPr>
              <a:t>http://www.invalsi.it/ric-int/timss2007/restitem.php</a:t>
            </a:r>
            <a:r>
              <a:rPr lang="en-GB" sz="2400">
                <a:latin typeface="Lucida Sans" pitchFamily="34" charset="0"/>
              </a:rPr>
              <a:t> 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>
              <a:latin typeface="Lucida Sans" pitchFamily="34" charset="0"/>
            </a:endParaRP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sono disponibili le </a:t>
            </a:r>
            <a:r>
              <a:rPr lang="en-GB" sz="2800" b="1">
                <a:solidFill>
                  <a:srgbClr val="0070C0"/>
                </a:solidFill>
                <a:latin typeface="Lucida Sans" pitchFamily="34" charset="0"/>
              </a:rPr>
              <a:t>prove TIMSS 2007 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rilasciate dalla IEA</a:t>
            </a:r>
            <a:endParaRPr lang="en-GB" sz="2800">
              <a:solidFill>
                <a:srgbClr val="003300"/>
              </a:solidFill>
              <a:latin typeface="Lucida Sans" pitchFamily="34" charset="0"/>
            </a:endParaRP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>
              <a:solidFill>
                <a:srgbClr val="C0C0C0"/>
              </a:solidFill>
              <a:latin typeface="Lucida Sans" pitchFamily="34" charset="0"/>
            </a:endParaRPr>
          </a:p>
        </p:txBody>
      </p:sp>
      <p:pic>
        <p:nvPicPr>
          <p:cNvPr id="87043" name="Picture 7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- Esempi di prove </a:t>
            </a:r>
          </a:p>
        </p:txBody>
      </p:sp>
      <p:sp>
        <p:nvSpPr>
          <p:cNvPr id="87045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87046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0DEB171F-08BE-49AD-97DA-CBC1E0493A3C}" type="slidenum">
              <a:rPr lang="it-IT"/>
              <a:pPr/>
              <a:t>40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sp>
        <p:nvSpPr>
          <p:cNvPr id="89090" name="Rectangle 8"/>
          <p:cNvSpPr>
            <a:spLocks noChangeArrowheads="1"/>
          </p:cNvSpPr>
          <p:nvPr/>
        </p:nvSpPr>
        <p:spPr bwMode="auto">
          <a:xfrm>
            <a:off x="684213" y="44450"/>
            <a:ext cx="4583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Matematica - numero</a:t>
            </a:r>
          </a:p>
        </p:txBody>
      </p:sp>
      <p:sp>
        <p:nvSpPr>
          <p:cNvPr id="9" name="Freccia circolare in giù 8"/>
          <p:cNvSpPr>
            <a:spLocks noChangeArrowheads="1"/>
          </p:cNvSpPr>
          <p:nvPr/>
        </p:nvSpPr>
        <p:spPr bwMode="auto">
          <a:xfrm rot="2884181">
            <a:off x="7113587" y="2105026"/>
            <a:ext cx="1762125" cy="647700"/>
          </a:xfrm>
          <a:prstGeom prst="curvedDownArrow">
            <a:avLst>
              <a:gd name="adj1" fmla="val 25002"/>
              <a:gd name="adj2" fmla="val 50016"/>
              <a:gd name="adj3" fmla="val 25000"/>
            </a:avLst>
          </a:prstGeom>
          <a:solidFill>
            <a:srgbClr val="CC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89092" name="Segnaposto data 9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89093" name="Segnaposto numero diapositiva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2902D399-BF31-404E-90E9-94C34E2F4C95}" type="slidenum">
              <a:rPr lang="it-IT"/>
              <a:pPr/>
              <a:t>41</a:t>
            </a:fld>
            <a:endParaRPr lang="it-IT"/>
          </a:p>
        </p:txBody>
      </p:sp>
      <p:pic>
        <p:nvPicPr>
          <p:cNvPr id="89094" name="Picture 13"/>
          <p:cNvPicPr>
            <a:picLocks noChangeAspect="1" noChangeArrowheads="1"/>
          </p:cNvPicPr>
          <p:nvPr/>
        </p:nvPicPr>
        <p:blipFill>
          <a:blip r:embed="rId3"/>
          <a:srcRect l="12759" t="10628" r="2115" b="56281"/>
          <a:stretch>
            <a:fillRect/>
          </a:stretch>
        </p:blipFill>
        <p:spPr bwMode="auto">
          <a:xfrm>
            <a:off x="1258888" y="765175"/>
            <a:ext cx="56165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5" name="Picture 13"/>
          <p:cNvPicPr>
            <a:picLocks noChangeAspect="1" noChangeArrowheads="1"/>
          </p:cNvPicPr>
          <p:nvPr/>
        </p:nvPicPr>
        <p:blipFill>
          <a:blip r:embed="rId3"/>
          <a:srcRect l="3032" t="55537" r="3331" b="5461"/>
          <a:stretch>
            <a:fillRect/>
          </a:stretch>
        </p:blipFill>
        <p:spPr bwMode="auto">
          <a:xfrm>
            <a:off x="1116013" y="3573463"/>
            <a:ext cx="6384925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sp>
        <p:nvSpPr>
          <p:cNvPr id="91138" name="Rectangle 8"/>
          <p:cNvSpPr>
            <a:spLocks noChangeArrowheads="1"/>
          </p:cNvSpPr>
          <p:nvPr/>
        </p:nvSpPr>
        <p:spPr bwMode="auto">
          <a:xfrm>
            <a:off x="684213" y="44450"/>
            <a:ext cx="4733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Matematica - numero</a:t>
            </a:r>
          </a:p>
        </p:txBody>
      </p:sp>
      <p:sp>
        <p:nvSpPr>
          <p:cNvPr id="91139" name="Segnaposto data 9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0353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91140" name="Segnaposto numero diapositiva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079CB0B-96C5-4732-8362-33402D416309}" type="slidenum">
              <a:rPr lang="it-IT"/>
              <a:pPr/>
              <a:t>42</a:t>
            </a:fld>
            <a:endParaRPr lang="it-IT"/>
          </a:p>
        </p:txBody>
      </p:sp>
      <p:pic>
        <p:nvPicPr>
          <p:cNvPr id="91141" name="Picture 7"/>
          <p:cNvPicPr>
            <a:picLocks noChangeAspect="1" noChangeArrowheads="1"/>
          </p:cNvPicPr>
          <p:nvPr/>
        </p:nvPicPr>
        <p:blipFill>
          <a:blip r:embed="rId3"/>
          <a:srcRect l="16582" t="10262" r="2075"/>
          <a:stretch>
            <a:fillRect/>
          </a:stretch>
        </p:blipFill>
        <p:spPr bwMode="auto">
          <a:xfrm>
            <a:off x="1042988" y="765175"/>
            <a:ext cx="6481762" cy="522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971550" y="3500438"/>
            <a:ext cx="4032250" cy="936625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sp>
        <p:nvSpPr>
          <p:cNvPr id="93186" name="Rectangle 8"/>
          <p:cNvSpPr>
            <a:spLocks noChangeArrowheads="1"/>
          </p:cNvSpPr>
          <p:nvPr/>
        </p:nvSpPr>
        <p:spPr bwMode="auto">
          <a:xfrm>
            <a:off x="684213" y="44450"/>
            <a:ext cx="5624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Matematica – scienze fisiche</a:t>
            </a:r>
          </a:p>
        </p:txBody>
      </p:sp>
      <p:sp>
        <p:nvSpPr>
          <p:cNvPr id="93187" name="Segnaposto data 9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0353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93188" name="Segnaposto numero diapositiva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0024D722-4895-47E0-9741-7B8D8B618355}" type="slidenum">
              <a:rPr lang="it-IT"/>
              <a:pPr/>
              <a:t>43</a:t>
            </a:fld>
            <a:endParaRPr lang="it-IT"/>
          </a:p>
        </p:txBody>
      </p:sp>
      <p:pic>
        <p:nvPicPr>
          <p:cNvPr id="93189" name="Picture 7"/>
          <p:cNvPicPr>
            <a:picLocks noChangeAspect="1" noChangeArrowheads="1"/>
          </p:cNvPicPr>
          <p:nvPr/>
        </p:nvPicPr>
        <p:blipFill>
          <a:blip r:embed="rId3"/>
          <a:srcRect l="38200" t="12628" r="28125" b="27243"/>
          <a:stretch>
            <a:fillRect/>
          </a:stretch>
        </p:blipFill>
        <p:spPr bwMode="auto">
          <a:xfrm>
            <a:off x="250825" y="674688"/>
            <a:ext cx="1763713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0" name="Picture 9"/>
          <p:cNvPicPr>
            <a:picLocks noChangeAspect="1" noChangeArrowheads="1"/>
          </p:cNvPicPr>
          <p:nvPr/>
        </p:nvPicPr>
        <p:blipFill>
          <a:blip r:embed="rId4"/>
          <a:srcRect l="10265" t="12238" r="2153" b="42554"/>
          <a:stretch>
            <a:fillRect/>
          </a:stretch>
        </p:blipFill>
        <p:spPr bwMode="auto">
          <a:xfrm>
            <a:off x="2840038" y="2276475"/>
            <a:ext cx="61960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1" name="Picture 7"/>
          <p:cNvPicPr>
            <a:picLocks noChangeAspect="1" noChangeArrowheads="1"/>
          </p:cNvPicPr>
          <p:nvPr/>
        </p:nvPicPr>
        <p:blipFill>
          <a:blip r:embed="rId3"/>
          <a:srcRect l="14726" t="79932" r="3613" b="7449"/>
          <a:stretch>
            <a:fillRect/>
          </a:stretch>
        </p:blipFill>
        <p:spPr bwMode="auto">
          <a:xfrm>
            <a:off x="2051050" y="1196975"/>
            <a:ext cx="6985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2916238" y="1412875"/>
            <a:ext cx="4679950" cy="503238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93193" name="CasellaDiTesto 14"/>
          <p:cNvSpPr txBox="1">
            <a:spLocks noChangeArrowheads="1"/>
          </p:cNvSpPr>
          <p:nvPr/>
        </p:nvSpPr>
        <p:spPr bwMode="auto">
          <a:xfrm>
            <a:off x="179388" y="3055938"/>
            <a:ext cx="2376487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1400" b="1">
                <a:solidFill>
                  <a:srgbClr val="0070C0"/>
                </a:solidFill>
                <a:latin typeface="Lucida Sans" pitchFamily="34" charset="0"/>
              </a:rPr>
              <a:t>NOTA:</a:t>
            </a:r>
          </a:p>
          <a:p>
            <a:pPr algn="just" eaLnBrk="0" hangingPunct="0"/>
            <a:r>
              <a:rPr lang="it-IT" sz="1400">
                <a:latin typeface="Lucida Sans" pitchFamily="34" charset="0"/>
              </a:rPr>
              <a:t>Assegnare priorità al codice 10. Se le risposte fanno riferimento al fatto che  le bolle sono “più leggere” o “meno dense” dell’acqua (o qualcosa di simile), assegnare il codice 10 anche se possono essere applicati altri codici di risposte corrette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sp>
        <p:nvSpPr>
          <p:cNvPr id="95234" name="Rectangle 8"/>
          <p:cNvSpPr>
            <a:spLocks noChangeArrowheads="1"/>
          </p:cNvSpPr>
          <p:nvPr/>
        </p:nvSpPr>
        <p:spPr bwMode="auto">
          <a:xfrm>
            <a:off x="684213" y="44450"/>
            <a:ext cx="5624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Matematica – scienze fisiche</a:t>
            </a:r>
          </a:p>
        </p:txBody>
      </p:sp>
      <p:sp>
        <p:nvSpPr>
          <p:cNvPr id="95235" name="Segnaposto data 9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7463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95236" name="Segnaposto numero diapositiva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310343FB-2738-43FC-BCAB-2E289F51F47F}" type="slidenum">
              <a:rPr lang="it-IT"/>
              <a:pPr/>
              <a:t>44</a:t>
            </a:fld>
            <a:endParaRPr lang="it-IT"/>
          </a:p>
        </p:txBody>
      </p:sp>
      <p:pic>
        <p:nvPicPr>
          <p:cNvPr id="95237" name="Picture 7"/>
          <p:cNvPicPr>
            <a:picLocks noChangeAspect="1" noChangeArrowheads="1"/>
          </p:cNvPicPr>
          <p:nvPr/>
        </p:nvPicPr>
        <p:blipFill>
          <a:blip r:embed="rId3"/>
          <a:srcRect l="38200" t="12628" r="28125" b="27243"/>
          <a:stretch>
            <a:fillRect/>
          </a:stretch>
        </p:blipFill>
        <p:spPr bwMode="auto">
          <a:xfrm>
            <a:off x="250825" y="674688"/>
            <a:ext cx="1763713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8" name="Picture 7"/>
          <p:cNvPicPr>
            <a:picLocks noChangeAspect="1" noChangeArrowheads="1"/>
          </p:cNvPicPr>
          <p:nvPr/>
        </p:nvPicPr>
        <p:blipFill>
          <a:blip r:embed="rId3"/>
          <a:srcRect l="14726" t="79932" r="3613" b="7449"/>
          <a:stretch>
            <a:fillRect/>
          </a:stretch>
        </p:blipFill>
        <p:spPr bwMode="auto">
          <a:xfrm>
            <a:off x="2051050" y="1196975"/>
            <a:ext cx="6985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2916238" y="1412875"/>
            <a:ext cx="4679950" cy="503238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95240" name="CasellaDiTesto 14"/>
          <p:cNvSpPr txBox="1">
            <a:spLocks noChangeArrowheads="1"/>
          </p:cNvSpPr>
          <p:nvPr/>
        </p:nvSpPr>
        <p:spPr bwMode="auto">
          <a:xfrm>
            <a:off x="179388" y="3055938"/>
            <a:ext cx="2376487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1400" b="1">
                <a:solidFill>
                  <a:srgbClr val="0070C0"/>
                </a:solidFill>
                <a:latin typeface="Lucida Sans" pitchFamily="34" charset="0"/>
              </a:rPr>
              <a:t>NOTA:</a:t>
            </a:r>
          </a:p>
          <a:p>
            <a:pPr algn="just" eaLnBrk="0" hangingPunct="0"/>
            <a:r>
              <a:rPr lang="it-IT" sz="1400">
                <a:latin typeface="Lucida Sans" pitchFamily="34" charset="0"/>
              </a:rPr>
              <a:t>Assegnare priorità al codice 10. Se le risposte fanno riferimento al fatto che  le bolle sono “più leggere” o “meno dense” dell’acqua (o qualcosa di simile), assegnare il codice 10 anche se possono essere applicati altri codici di risposte corrette</a:t>
            </a:r>
          </a:p>
        </p:txBody>
      </p:sp>
      <p:pic>
        <p:nvPicPr>
          <p:cNvPr id="95241" name="Picture 9"/>
          <p:cNvPicPr>
            <a:picLocks noChangeAspect="1" noChangeArrowheads="1"/>
          </p:cNvPicPr>
          <p:nvPr/>
        </p:nvPicPr>
        <p:blipFill>
          <a:blip r:embed="rId4"/>
          <a:srcRect l="11345" t="59331" r="3233" b="2055"/>
          <a:stretch>
            <a:fillRect/>
          </a:stretch>
        </p:blipFill>
        <p:spPr bwMode="auto">
          <a:xfrm>
            <a:off x="2627313" y="2708275"/>
            <a:ext cx="6383337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4"/>
          <p:cNvSpPr>
            <a:spLocks noChangeArrowheads="1"/>
          </p:cNvSpPr>
          <p:nvPr/>
        </p:nvSpPr>
        <p:spPr bwMode="auto">
          <a:xfrm>
            <a:off x="146050" y="22225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 </a:t>
            </a:r>
            <a:br>
              <a:rPr lang="it-IT" sz="3200" b="1">
                <a:solidFill>
                  <a:srgbClr val="000066"/>
                </a:solidFill>
                <a:latin typeface="Lucida Sans" pitchFamily="34" charset="0"/>
              </a:rPr>
            </a:br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        Programma del seminario</a:t>
            </a:r>
          </a:p>
        </p:txBody>
      </p:sp>
      <p:sp>
        <p:nvSpPr>
          <p:cNvPr id="97282" name="Rectangle 5"/>
          <p:cNvSpPr>
            <a:spLocks noChangeArrowheads="1"/>
          </p:cNvSpPr>
          <p:nvPr/>
        </p:nvSpPr>
        <p:spPr bwMode="auto">
          <a:xfrm>
            <a:off x="457200" y="1125538"/>
            <a:ext cx="86868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Mattina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Presentazione dell’indagine IEA TIMSS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Alcuni risultati e presentazione di esempi di prove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 b="1">
                <a:latin typeface="Lucida Sans" pitchFamily="34" charset="0"/>
              </a:rPr>
              <a:t>Soggetti coinvolti e strumenti di rilevazione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Compiti del Coordinatore e del Somministratore</a:t>
            </a:r>
          </a:p>
          <a:p>
            <a:pPr>
              <a:spcBef>
                <a:spcPct val="20000"/>
              </a:spcBef>
              <a:buClr>
                <a:schemeClr val="tx1"/>
              </a:buClr>
            </a:pPr>
            <a:endParaRPr lang="it-IT" sz="2400">
              <a:solidFill>
                <a:srgbClr val="003300"/>
              </a:solidFill>
              <a:latin typeface="Franklin Gothic Demi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Pomeriggio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Somministrazione: controllo materiali e procedure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Somministrazione: compilazione schede e documenti 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Discussione, domande, approfondimenti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</p:txBody>
      </p:sp>
      <p:sp>
        <p:nvSpPr>
          <p:cNvPr id="97283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97284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31F44064-9A94-4D4E-BDD4-6B939D8EA8E2}" type="slidenum">
              <a:rPr lang="it-IT"/>
              <a:pPr/>
              <a:t>45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1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15913"/>
            <a:ext cx="9144000" cy="1143001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- Che cosa rileva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388" y="692150"/>
            <a:ext cx="8964612" cy="54737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it-IT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Obiettivi principali di TIMSS</a:t>
            </a:r>
            <a:r>
              <a:rPr lang="it-IT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it-IT" sz="2800" b="1" i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Aft>
                <a:spcPts val="1800"/>
              </a:spcAft>
              <a:defRPr/>
            </a:pPr>
            <a:r>
              <a:rPr lang="it-IT" sz="2200" dirty="0" smtClean="0">
                <a:latin typeface="Lucida Sans" pitchFamily="34" charset="0"/>
              </a:rPr>
              <a:t>Accertare </a:t>
            </a:r>
            <a:r>
              <a:rPr lang="en-GB" sz="2200" b="1" dirty="0" err="1" smtClean="0">
                <a:solidFill>
                  <a:srgbClr val="0070C0"/>
                </a:solidFill>
                <a:latin typeface="Lucida Sans" pitchFamily="34" charset="0"/>
              </a:rPr>
              <a:t>conoscenze</a:t>
            </a:r>
            <a:r>
              <a:rPr lang="en-GB" sz="2200" b="1" dirty="0" smtClean="0">
                <a:solidFill>
                  <a:srgbClr val="0070C0"/>
                </a:solidFill>
                <a:latin typeface="Lucida Sans" pitchFamily="34" charset="0"/>
              </a:rPr>
              <a:t> e </a:t>
            </a:r>
            <a:r>
              <a:rPr lang="en-GB" sz="2200" b="1" dirty="0" err="1" smtClean="0">
                <a:solidFill>
                  <a:srgbClr val="0070C0"/>
                </a:solidFill>
                <a:latin typeface="Lucida Sans" pitchFamily="34" charset="0"/>
              </a:rPr>
              <a:t>capacità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degli</a:t>
            </a:r>
            <a:r>
              <a:rPr lang="en-GB" sz="2200" dirty="0" smtClean="0">
                <a:latin typeface="Lucida Sans" pitchFamily="34" charset="0"/>
              </a:rPr>
              <a:t>  </a:t>
            </a:r>
            <a:r>
              <a:rPr lang="en-GB" sz="2200" dirty="0" err="1" smtClean="0">
                <a:latin typeface="Lucida Sans" pitchFamily="34" charset="0"/>
              </a:rPr>
              <a:t>studenti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di</a:t>
            </a:r>
            <a:r>
              <a:rPr lang="en-GB" sz="2200" dirty="0" smtClean="0">
                <a:latin typeface="Lucida Sans" pitchFamily="34" charset="0"/>
              </a:rPr>
              <a:t> IV </a:t>
            </a:r>
            <a:r>
              <a:rPr lang="en-GB" sz="2200" dirty="0" err="1" smtClean="0">
                <a:latin typeface="Lucida Sans" pitchFamily="34" charset="0"/>
              </a:rPr>
              <a:t>primaria</a:t>
            </a:r>
            <a:r>
              <a:rPr lang="en-GB" sz="2200" dirty="0" smtClean="0">
                <a:latin typeface="Lucida Sans" pitchFamily="34" charset="0"/>
              </a:rPr>
              <a:t> e III </a:t>
            </a:r>
            <a:r>
              <a:rPr lang="en-GB" sz="2200" dirty="0" err="1" smtClean="0">
                <a:latin typeface="Lucida Sans" pitchFamily="34" charset="0"/>
              </a:rPr>
              <a:t>secondaria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di</a:t>
            </a:r>
            <a:r>
              <a:rPr lang="en-GB" sz="2200" dirty="0" smtClean="0">
                <a:latin typeface="Lucida Sans" pitchFamily="34" charset="0"/>
              </a:rPr>
              <a:t> I </a:t>
            </a:r>
            <a:r>
              <a:rPr lang="en-GB" sz="2200" dirty="0" err="1" smtClean="0">
                <a:latin typeface="Lucida Sans" pitchFamily="34" charset="0"/>
              </a:rPr>
              <a:t>grado</a:t>
            </a:r>
            <a:r>
              <a:rPr lang="en-GB" sz="2200" dirty="0" smtClean="0">
                <a:latin typeface="Lucida Sans" pitchFamily="34" charset="0"/>
              </a:rPr>
              <a:t> in </a:t>
            </a:r>
            <a:r>
              <a:rPr lang="en-GB" sz="2200" dirty="0" err="1" smtClean="0">
                <a:latin typeface="Lucida Sans" pitchFamily="34" charset="0"/>
              </a:rPr>
              <a:t>Matematica</a:t>
            </a:r>
            <a:r>
              <a:rPr lang="en-GB" sz="2200" dirty="0" smtClean="0">
                <a:latin typeface="Lucida Sans" pitchFamily="34" charset="0"/>
              </a:rPr>
              <a:t> e </a:t>
            </a:r>
            <a:r>
              <a:rPr lang="en-GB" sz="2200" dirty="0" err="1" smtClean="0">
                <a:latin typeface="Lucida Sans" pitchFamily="34" charset="0"/>
              </a:rPr>
              <a:t>Scienze</a:t>
            </a:r>
            <a:endParaRPr lang="it-IT" sz="2200" dirty="0" smtClean="0">
              <a:latin typeface="Lucida Sans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800"/>
              </a:spcAft>
              <a:defRPr/>
            </a:pPr>
            <a:r>
              <a:rPr lang="it-IT" sz="2200" dirty="0" smtClean="0">
                <a:latin typeface="Lucida Sans" pitchFamily="34" charset="0"/>
              </a:rPr>
              <a:t>Individuare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punti di forza</a:t>
            </a:r>
            <a:r>
              <a:rPr lang="it-IT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it-IT" sz="2200" dirty="0">
                <a:latin typeface="Lucida Sans" pitchFamily="34" charset="0"/>
              </a:rPr>
              <a:t>e </a:t>
            </a:r>
            <a:r>
              <a:rPr lang="it-IT" sz="2200" b="1" dirty="0" smtClean="0">
                <a:solidFill>
                  <a:srgbClr val="0070C0"/>
                </a:solidFill>
                <a:latin typeface="Lucida Sans" pitchFamily="34" charset="0"/>
              </a:rPr>
              <a:t>punti di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debolezza</a:t>
            </a:r>
            <a:r>
              <a:rPr lang="it-IT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it-IT" sz="2200" dirty="0">
                <a:latin typeface="Lucida Sans" pitchFamily="34" charset="0"/>
              </a:rPr>
              <a:t>dei </a:t>
            </a:r>
            <a:r>
              <a:rPr lang="it-IT" sz="2200" dirty="0" smtClean="0">
                <a:latin typeface="Lucida Sans" pitchFamily="34" charset="0"/>
              </a:rPr>
              <a:t>sistemi </a:t>
            </a:r>
            <a:r>
              <a:rPr lang="it-IT" sz="2200" dirty="0">
                <a:latin typeface="Lucida Sans" pitchFamily="34" charset="0"/>
              </a:rPr>
              <a:t>educativi per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migliorare</a:t>
            </a:r>
            <a:r>
              <a:rPr lang="it-IT" sz="2200" dirty="0">
                <a:latin typeface="Lucida Sans" pitchFamily="34" charset="0"/>
              </a:rPr>
              <a:t> l'insegnamento e l'apprendimento della Matematica e delle Scienze. 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800"/>
              </a:spcAft>
              <a:defRPr/>
            </a:pPr>
            <a:r>
              <a:rPr lang="it-IT" sz="2200" dirty="0">
                <a:latin typeface="Lucida Sans" pitchFamily="34" charset="0"/>
              </a:rPr>
              <a:t>Misurare i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cambiamenti nel tempo </a:t>
            </a:r>
            <a:r>
              <a:rPr lang="it-IT" sz="2200" dirty="0">
                <a:latin typeface="Lucida Sans" pitchFamily="34" charset="0"/>
              </a:rPr>
              <a:t>(analisi di trend) </a:t>
            </a:r>
            <a:r>
              <a:rPr lang="it-IT" sz="2200" dirty="0" smtClean="0">
                <a:latin typeface="Lucida Sans" pitchFamily="34" charset="0"/>
              </a:rPr>
              <a:t>dell’apprendimento </a:t>
            </a:r>
            <a:r>
              <a:rPr lang="it-IT" sz="2200" dirty="0">
                <a:latin typeface="Lucida Sans" pitchFamily="34" charset="0"/>
              </a:rPr>
              <a:t>in Matematica e Scienze </a:t>
            </a:r>
            <a:r>
              <a:rPr lang="it-IT" sz="2200" dirty="0" smtClean="0">
                <a:latin typeface="Lucida Sans" pitchFamily="34" charset="0"/>
              </a:rPr>
              <a:t>nei </a:t>
            </a:r>
            <a:r>
              <a:rPr lang="it-IT" sz="2200" dirty="0">
                <a:latin typeface="Lucida Sans" pitchFamily="34" charset="0"/>
              </a:rPr>
              <a:t>singoli Paesi. 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800"/>
              </a:spcAft>
              <a:defRPr/>
            </a:pPr>
            <a:r>
              <a:rPr lang="it-IT" sz="2200" dirty="0">
                <a:latin typeface="Lucida Sans" pitchFamily="34" charset="0"/>
              </a:rPr>
              <a:t>Identificare i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fattori che influenzano </a:t>
            </a:r>
            <a:r>
              <a:rPr lang="it-IT" sz="2200" b="1" dirty="0" smtClean="0">
                <a:solidFill>
                  <a:srgbClr val="0070C0"/>
                </a:solidFill>
                <a:latin typeface="Lucida Sans" pitchFamily="34" charset="0"/>
              </a:rPr>
              <a:t>la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performance </a:t>
            </a:r>
            <a:r>
              <a:rPr lang="it-IT" sz="2200" dirty="0">
                <a:latin typeface="Lucida Sans" pitchFamily="34" charset="0"/>
              </a:rPr>
              <a:t>in Matematica e </a:t>
            </a:r>
            <a:r>
              <a:rPr lang="it-IT" sz="2200" dirty="0" smtClean="0">
                <a:latin typeface="Lucida Sans" pitchFamily="34" charset="0"/>
              </a:rPr>
              <a:t>Scienze (es.: variabili socio-economiche </a:t>
            </a:r>
            <a:r>
              <a:rPr lang="it-IT" sz="2200" dirty="0">
                <a:latin typeface="Lucida Sans" pitchFamily="34" charset="0"/>
              </a:rPr>
              <a:t>e </a:t>
            </a:r>
            <a:r>
              <a:rPr lang="it-IT" sz="2200" dirty="0" smtClean="0">
                <a:latin typeface="Lucida Sans" pitchFamily="34" charset="0"/>
              </a:rPr>
              <a:t>culturali, curricoli, </a:t>
            </a:r>
            <a:r>
              <a:rPr lang="it-IT" sz="2200" dirty="0">
                <a:latin typeface="Lucida Sans" pitchFamily="34" charset="0"/>
              </a:rPr>
              <a:t>strategie </a:t>
            </a:r>
            <a:r>
              <a:rPr lang="it-IT" sz="2200" dirty="0" smtClean="0">
                <a:latin typeface="Lucida Sans" pitchFamily="34" charset="0"/>
              </a:rPr>
              <a:t>didattiche...) </a:t>
            </a:r>
            <a:endParaRPr lang="it-IT" sz="2200" dirty="0">
              <a:latin typeface="Lucida Sans" pitchFamily="34" charset="0"/>
            </a:endParaRPr>
          </a:p>
        </p:txBody>
      </p:sp>
      <p:pic>
        <p:nvPicPr>
          <p:cNvPr id="15364" name="Picture 8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0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6381750"/>
            <a:ext cx="8604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Segnaposto data 8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15367" name="Segnaposto numero diapositiva 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D77C17F9-D203-47D8-BAB5-1F495E40AF19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79388" y="765175"/>
            <a:ext cx="878522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4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Ambiti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di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valutazione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: </a:t>
            </a:r>
            <a:r>
              <a:rPr lang="en-GB" sz="2400" dirty="0" err="1">
                <a:latin typeface="Lucida Sans" pitchFamily="34" charset="0"/>
              </a:rPr>
              <a:t>Matematica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>
                <a:latin typeface="Lucida Sans" pitchFamily="34" charset="0"/>
              </a:rPr>
              <a:t>e </a:t>
            </a:r>
            <a:r>
              <a:rPr lang="en-GB" sz="2400" dirty="0" err="1">
                <a:latin typeface="Lucida Sans" pitchFamily="34" charset="0"/>
              </a:rPr>
              <a:t>Scienze</a:t>
            </a:r>
            <a:r>
              <a:rPr lang="en-GB" sz="2400" dirty="0">
                <a:latin typeface="Lucida Sans" pitchFamily="34" charset="0"/>
              </a:rPr>
              <a:t>. </a:t>
            </a:r>
          </a:p>
          <a:p>
            <a:pPr marL="342900" indent="-342900">
              <a:spcBef>
                <a:spcPct val="4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Periodicità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: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quadriennale</a:t>
            </a:r>
            <a:r>
              <a:rPr lang="en-GB" sz="2400" dirty="0">
                <a:latin typeface="Lucida Sans" pitchFamily="34" charset="0"/>
              </a:rPr>
              <a:t> (prima </a:t>
            </a:r>
            <a:r>
              <a:rPr lang="en-GB" sz="2400" dirty="0" err="1">
                <a:latin typeface="Lucida Sans" pitchFamily="34" charset="0"/>
              </a:rPr>
              <a:t>rilevazione</a:t>
            </a:r>
            <a:r>
              <a:rPr lang="en-GB" sz="2400" dirty="0">
                <a:latin typeface="Lucida Sans" pitchFamily="34" charset="0"/>
              </a:rPr>
              <a:t>: 1995).</a:t>
            </a:r>
            <a:endParaRPr lang="en-GB" sz="2400" dirty="0">
              <a:latin typeface="Lucida Sans" pitchFamily="34" charset="0"/>
            </a:endParaRPr>
          </a:p>
          <a:p>
            <a:pPr marL="363538" indent="-363538">
              <a:spcBef>
                <a:spcPct val="4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Popolazione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: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studenti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classe</a:t>
            </a:r>
            <a:r>
              <a:rPr lang="en-GB" sz="2400" dirty="0">
                <a:latin typeface="Lucida Sans" pitchFamily="34" charset="0"/>
              </a:rPr>
              <a:t> IV </a:t>
            </a:r>
            <a:r>
              <a:rPr lang="en-GB" sz="2400" dirty="0" err="1">
                <a:latin typeface="Lucida Sans" pitchFamily="34" charset="0"/>
              </a:rPr>
              <a:t>primaria</a:t>
            </a:r>
            <a:r>
              <a:rPr lang="en-GB" sz="2400" dirty="0">
                <a:latin typeface="Lucida Sans" pitchFamily="34" charset="0"/>
              </a:rPr>
              <a:t> e </a:t>
            </a:r>
            <a:endParaRPr lang="en-GB" sz="2400" dirty="0">
              <a:latin typeface="Lucida Sans" pitchFamily="34" charset="0"/>
            </a:endParaRPr>
          </a:p>
          <a:p>
            <a:pPr marL="2424113">
              <a:spcBef>
                <a:spcPts val="0"/>
              </a:spcBef>
              <a:buClr>
                <a:schemeClr val="tx1"/>
              </a:buClr>
              <a:defRPr/>
            </a:pPr>
            <a:r>
              <a:rPr lang="en-GB" sz="2400" dirty="0" err="1">
                <a:latin typeface="Lucida Sans" pitchFamily="34" charset="0"/>
              </a:rPr>
              <a:t>di</a:t>
            </a:r>
            <a:r>
              <a:rPr lang="en-GB" sz="2400" dirty="0">
                <a:latin typeface="Lucida Sans" pitchFamily="34" charset="0"/>
              </a:rPr>
              <a:t> III </a:t>
            </a:r>
            <a:r>
              <a:rPr lang="en-GB" sz="2400" dirty="0" err="1">
                <a:latin typeface="Lucida Sans" pitchFamily="34" charset="0"/>
              </a:rPr>
              <a:t>secondaria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di</a:t>
            </a:r>
            <a:r>
              <a:rPr lang="en-GB" sz="2400" dirty="0">
                <a:latin typeface="Lucida Sans" pitchFamily="34" charset="0"/>
              </a:rPr>
              <a:t> I </a:t>
            </a:r>
            <a:r>
              <a:rPr lang="en-GB" sz="2400" dirty="0" err="1">
                <a:latin typeface="Lucida Sans" pitchFamily="34" charset="0"/>
              </a:rPr>
              <a:t>grado</a:t>
            </a:r>
            <a:r>
              <a:rPr lang="en-GB" sz="2400" dirty="0">
                <a:latin typeface="Lucida Sans" pitchFamily="34" charset="0"/>
              </a:rPr>
              <a:t>.</a:t>
            </a:r>
          </a:p>
          <a:p>
            <a:pPr marL="342900" indent="-342900">
              <a:spcBef>
                <a:spcPct val="4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Campione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:</a:t>
            </a:r>
            <a:r>
              <a:rPr lang="en-GB" sz="2400" dirty="0">
                <a:latin typeface="Lucida Sans" pitchFamily="34" charset="0"/>
              </a:rPr>
              <a:t> in </a:t>
            </a:r>
            <a:r>
              <a:rPr lang="en-GB" sz="2400" dirty="0" err="1">
                <a:latin typeface="Lucida Sans" pitchFamily="34" charset="0"/>
              </a:rPr>
              <a:t>ogni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Paese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vengono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selezionate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almeno</a:t>
            </a:r>
            <a:endParaRPr lang="en-GB" sz="2400" dirty="0">
              <a:latin typeface="Lucida Sans" pitchFamily="34" charset="0"/>
            </a:endParaRPr>
          </a:p>
          <a:p>
            <a:pPr marL="342900" indent="1717675">
              <a:spcBef>
                <a:spcPts val="0"/>
              </a:spcBef>
              <a:buClr>
                <a:schemeClr val="tx1"/>
              </a:buClr>
              <a:defRPr/>
            </a:pPr>
            <a:r>
              <a:rPr lang="en-GB" sz="2400" dirty="0">
                <a:latin typeface="Lucida Sans" pitchFamily="34" charset="0"/>
              </a:rPr>
              <a:t>150 </a:t>
            </a:r>
            <a:r>
              <a:rPr lang="en-GB" sz="2400" dirty="0" err="1">
                <a:latin typeface="Lucida Sans" pitchFamily="34" charset="0"/>
              </a:rPr>
              <a:t>scuole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>
                <a:latin typeface="Lucida Sans" pitchFamily="34" charset="0"/>
              </a:rPr>
              <a:t>(</a:t>
            </a:r>
            <a:r>
              <a:rPr lang="en-GB" sz="2400" dirty="0" err="1">
                <a:latin typeface="Lucida Sans" pitchFamily="34" charset="0"/>
              </a:rPr>
              <a:t>minimo</a:t>
            </a:r>
            <a:r>
              <a:rPr lang="en-GB" sz="2400" dirty="0">
                <a:latin typeface="Lucida Sans" pitchFamily="34" charset="0"/>
              </a:rPr>
              <a:t>: 1 </a:t>
            </a:r>
            <a:r>
              <a:rPr lang="en-GB" sz="2400" dirty="0" err="1">
                <a:latin typeface="Lucida Sans" pitchFamily="34" charset="0"/>
              </a:rPr>
              <a:t>classe</a:t>
            </a:r>
            <a:r>
              <a:rPr lang="en-GB" sz="2400" dirty="0">
                <a:latin typeface="Lucida Sans" pitchFamily="34" charset="0"/>
              </a:rPr>
              <a:t> per </a:t>
            </a:r>
            <a:r>
              <a:rPr lang="en-GB" sz="2400" dirty="0" err="1">
                <a:latin typeface="Lucida Sans" pitchFamily="34" charset="0"/>
              </a:rPr>
              <a:t>scuola</a:t>
            </a:r>
            <a:r>
              <a:rPr lang="en-GB" sz="2400" dirty="0">
                <a:latin typeface="Lucida Sans" pitchFamily="34" charset="0"/>
              </a:rPr>
              <a:t>).</a:t>
            </a:r>
          </a:p>
          <a:p>
            <a:pPr algn="ctr">
              <a:spcBef>
                <a:spcPts val="3000"/>
              </a:spcBef>
              <a:buClr>
                <a:schemeClr val="tx1"/>
              </a:buClr>
              <a:defRPr/>
            </a:pPr>
            <a:r>
              <a:rPr lang="en-GB" sz="3200" b="1" dirty="0">
                <a:solidFill>
                  <a:srgbClr val="0070C0"/>
                </a:solidFill>
                <a:latin typeface="Lucida Sans" pitchFamily="34" charset="0"/>
              </a:rPr>
              <a:t>TIMSS </a:t>
            </a:r>
            <a:r>
              <a:rPr lang="en-GB" sz="3200" b="1" dirty="0">
                <a:solidFill>
                  <a:srgbClr val="0070C0"/>
                </a:solidFill>
                <a:latin typeface="Lucida Sans" pitchFamily="34" charset="0"/>
              </a:rPr>
              <a:t>2007 </a:t>
            </a:r>
            <a:endParaRPr lang="en-GB" sz="3200" b="1" dirty="0">
              <a:solidFill>
                <a:srgbClr val="0070C0"/>
              </a:solidFill>
              <a:latin typeface="Lucida Sans" pitchFamily="34" charset="0"/>
            </a:endParaRPr>
          </a:p>
          <a:p>
            <a:pPr algn="ctr">
              <a:spcBef>
                <a:spcPct val="40000"/>
              </a:spcBef>
              <a:buClr>
                <a:schemeClr val="tx1"/>
              </a:buClr>
              <a:defRPr/>
            </a:pPr>
            <a:r>
              <a:rPr lang="en-GB" sz="2200" dirty="0" err="1">
                <a:latin typeface="Lucida Sans" pitchFamily="34" charset="0"/>
              </a:rPr>
              <a:t>coinvolti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>
                <a:latin typeface="Lucida Sans" pitchFamily="34" charset="0"/>
              </a:rPr>
              <a:t>circa 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240.000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studenti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di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scuola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secondaria</a:t>
            </a:r>
            <a:r>
              <a:rPr lang="en-GB" sz="2200" dirty="0">
                <a:latin typeface="Lucida Sans" pitchFamily="34" charset="0"/>
              </a:rPr>
              <a:t>.</a:t>
            </a:r>
          </a:p>
          <a:p>
            <a:pPr algn="ctr">
              <a:spcBef>
                <a:spcPct val="40000"/>
              </a:spcBef>
              <a:buClr>
                <a:schemeClr val="tx1"/>
              </a:buClr>
              <a:defRPr/>
            </a:pPr>
            <a:r>
              <a:rPr lang="en-GB" sz="2200" dirty="0">
                <a:latin typeface="Lucida Sans" pitchFamily="34" charset="0"/>
              </a:rPr>
              <a:t>Il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campione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italiano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200" dirty="0">
                <a:latin typeface="Lucida Sans" pitchFamily="34" charset="0"/>
              </a:rPr>
              <a:t>è </a:t>
            </a:r>
            <a:r>
              <a:rPr lang="en-GB" sz="2200" dirty="0" err="1">
                <a:latin typeface="Lucida Sans" pitchFamily="34" charset="0"/>
              </a:rPr>
              <a:t>stato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di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170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scuole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endParaRPr lang="en-GB" sz="2200" dirty="0">
              <a:solidFill>
                <a:srgbClr val="0070C0"/>
              </a:solidFill>
              <a:latin typeface="Lucida Sans" pitchFamily="34" charset="0"/>
            </a:endParaRPr>
          </a:p>
          <a:p>
            <a:pPr algn="ctr">
              <a:spcBef>
                <a:spcPts val="0"/>
              </a:spcBef>
              <a:buClr>
                <a:schemeClr val="tx1"/>
              </a:buClr>
              <a:defRPr/>
            </a:pPr>
            <a:r>
              <a:rPr lang="en-GB" sz="2200" dirty="0">
                <a:latin typeface="Lucida Sans" pitchFamily="34" charset="0"/>
              </a:rPr>
              <a:t>per </a:t>
            </a:r>
            <a:r>
              <a:rPr lang="en-GB" sz="2200" dirty="0">
                <a:latin typeface="Lucida Sans" pitchFamily="34" charset="0"/>
              </a:rPr>
              <a:t>un </a:t>
            </a:r>
            <a:r>
              <a:rPr lang="en-GB" sz="2200" dirty="0" err="1">
                <a:latin typeface="Lucida Sans" pitchFamily="34" charset="0"/>
              </a:rPr>
              <a:t>totale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di</a:t>
            </a:r>
            <a:r>
              <a:rPr lang="en-GB" sz="2200" dirty="0">
                <a:latin typeface="Lucida Sans" pitchFamily="34" charset="0"/>
              </a:rPr>
              <a:t> quasi 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5.000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studenti</a:t>
            </a:r>
            <a:r>
              <a:rPr lang="en-GB" sz="2200" dirty="0">
                <a:latin typeface="Lucida Sans" pitchFamily="34" charset="0"/>
              </a:rPr>
              <a:t>.</a:t>
            </a:r>
            <a:r>
              <a:rPr lang="en-GB" sz="2400" dirty="0">
                <a:latin typeface="Lucida Sans" pitchFamily="34" charset="0"/>
              </a:rPr>
              <a:t> </a:t>
            </a:r>
            <a:endParaRPr lang="en-GB" sz="24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endParaRPr lang="en-GB" sz="24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endParaRPr lang="en-GB" sz="2400" dirty="0">
              <a:latin typeface="Lucida Sans" pitchFamily="34" charset="0"/>
            </a:endParaRP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defRPr/>
            </a:pPr>
            <a:endParaRPr lang="en-GB" sz="2400" dirty="0">
              <a:latin typeface="Lucida Sans" pitchFamily="34" charset="0"/>
            </a:endParaRPr>
          </a:p>
        </p:txBody>
      </p:sp>
      <p:sp>
        <p:nvSpPr>
          <p:cNvPr id="17410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17411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5515E8CD-8513-498B-8006-FABF2C2B73D8}" type="slidenum">
              <a:rPr lang="it-IT"/>
              <a:pPr/>
              <a:t>6</a:t>
            </a:fld>
            <a:endParaRPr lang="it-IT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15913"/>
            <a:ext cx="9144000" cy="1143001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- Caratteristiche del progetto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2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 descr="BD0666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038" y="592138"/>
            <a:ext cx="6130926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Freccia in su 15"/>
          <p:cNvSpPr>
            <a:spLocks noChangeArrowheads="1"/>
          </p:cNvSpPr>
          <p:nvPr/>
        </p:nvSpPr>
        <p:spPr bwMode="auto">
          <a:xfrm rot="3548424">
            <a:off x="3489325" y="-1289050"/>
            <a:ext cx="2208213" cy="9802813"/>
          </a:xfrm>
          <a:prstGeom prst="upArrow">
            <a:avLst>
              <a:gd name="adj1" fmla="val 50000"/>
              <a:gd name="adj2" fmla="val 49983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14288" y="-301625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r>
              <a:rPr lang="it-IT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TIMSS –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Paesi partecipanti</a:t>
            </a:r>
            <a:r>
              <a:rPr lang="it-IT" sz="44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</a:t>
            </a:r>
            <a:endParaRPr lang="it-IT" sz="3200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9460" name="Gruppo 16"/>
          <p:cNvGrpSpPr>
            <a:grpSpLocks/>
          </p:cNvGrpSpPr>
          <p:nvPr/>
        </p:nvGrpSpPr>
        <p:grpSpPr bwMode="auto">
          <a:xfrm>
            <a:off x="407988" y="1619250"/>
            <a:ext cx="7966075" cy="4098925"/>
            <a:chOff x="445725" y="1624182"/>
            <a:chExt cx="7966077" cy="4098520"/>
          </a:xfrm>
        </p:grpSpPr>
        <p:sp>
          <p:nvSpPr>
            <p:cNvPr id="19465" name="Text Box 8"/>
            <p:cNvSpPr txBox="1">
              <a:spLocks noChangeArrowheads="1"/>
            </p:cNvSpPr>
            <p:nvPr/>
          </p:nvSpPr>
          <p:spPr bwMode="auto">
            <a:xfrm rot="-1836106">
              <a:off x="445725" y="4892439"/>
              <a:ext cx="2844800" cy="83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it-IT" sz="2400" b="1">
                  <a:latin typeface="Comic Sans MS" pitchFamily="66" charset="0"/>
                </a:rPr>
                <a:t>TIMSS 1995</a:t>
              </a:r>
            </a:p>
            <a:p>
              <a:pPr algn="ctr" eaLnBrk="0" hangingPunct="0"/>
              <a:r>
                <a:rPr lang="it-IT" sz="2400" b="1">
                  <a:latin typeface="Comic Sans MS" pitchFamily="66" charset="0"/>
                </a:rPr>
                <a:t>45 paesi</a:t>
              </a:r>
            </a:p>
          </p:txBody>
        </p:sp>
        <p:sp>
          <p:nvSpPr>
            <p:cNvPr id="19466" name="Text Box 11"/>
            <p:cNvSpPr txBox="1">
              <a:spLocks noChangeArrowheads="1"/>
            </p:cNvSpPr>
            <p:nvPr/>
          </p:nvSpPr>
          <p:spPr bwMode="auto">
            <a:xfrm rot="-1857826">
              <a:off x="3671525" y="3207778"/>
              <a:ext cx="2149475" cy="83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it-IT" sz="2400" b="1">
                  <a:latin typeface="Comic Sans MS" pitchFamily="66" charset="0"/>
                </a:rPr>
                <a:t>TIMSS 2007</a:t>
              </a:r>
            </a:p>
            <a:p>
              <a:pPr algn="ctr" eaLnBrk="0" hangingPunct="0"/>
              <a:r>
                <a:rPr lang="it-IT" sz="2400" b="1">
                  <a:latin typeface="Comic Sans MS" pitchFamily="66" charset="0"/>
                </a:rPr>
                <a:t>59 paesi</a:t>
              </a:r>
            </a:p>
          </p:txBody>
        </p:sp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 rot="19739360">
              <a:off x="6262326" y="1624182"/>
              <a:ext cx="2149476" cy="830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hlink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it-IT" sz="2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algn="l" rotWithShape="0">
                      <a:schemeClr val="tx1">
                        <a:alpha val="40000"/>
                      </a:schemeClr>
                    </a:outerShdw>
                  </a:effectLst>
                  <a:latin typeface="Comic Sans MS" pitchFamily="66" charset="0"/>
                </a:rPr>
                <a:t>TIMSS 2011</a:t>
              </a:r>
            </a:p>
            <a:p>
              <a:pPr algn="ctr" eaLnBrk="0" hangingPunct="0">
                <a:defRPr/>
              </a:pPr>
              <a:r>
                <a:rPr lang="it-IT" sz="2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algn="l" rotWithShape="0">
                      <a:schemeClr val="tx1">
                        <a:alpha val="40000"/>
                      </a:schemeClr>
                    </a:outerShdw>
                  </a:effectLst>
                  <a:latin typeface="Comic Sans MS" pitchFamily="66" charset="0"/>
                </a:rPr>
                <a:t>64 paesi</a:t>
              </a:r>
            </a:p>
          </p:txBody>
        </p:sp>
      </p:grpSp>
      <p:cxnSp>
        <p:nvCxnSpPr>
          <p:cNvPr id="19461" name="Connettore 1 18"/>
          <p:cNvCxnSpPr>
            <a:cxnSpLocks noChangeShapeType="1"/>
          </p:cNvCxnSpPr>
          <p:nvPr/>
        </p:nvCxnSpPr>
        <p:spPr bwMode="auto">
          <a:xfrm rot="16200000" flipH="1">
            <a:off x="2951956" y="4040982"/>
            <a:ext cx="936625" cy="5762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9462" name="Connettore 1 21"/>
          <p:cNvCxnSpPr>
            <a:cxnSpLocks noChangeShapeType="1"/>
          </p:cNvCxnSpPr>
          <p:nvPr/>
        </p:nvCxnSpPr>
        <p:spPr bwMode="auto">
          <a:xfrm rot="16200000" flipH="1">
            <a:off x="5615781" y="2429670"/>
            <a:ext cx="936625" cy="5762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9463" name="Segnaposto data 12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19464" name="Segnaposto numero diapositiva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DEF06DE7-50B6-43E9-B40A-38BC21F4A643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0" y="-171450"/>
            <a:ext cx="8963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t-IT" sz="3200" b="1" i="1">
              <a:solidFill>
                <a:srgbClr val="000066"/>
              </a:solidFill>
              <a:latin typeface="Franklin Gothic Demi" pitchFamily="34" charset="0"/>
            </a:endParaRPr>
          </a:p>
        </p:txBody>
      </p:sp>
      <p:pic>
        <p:nvPicPr>
          <p:cNvPr id="6" name="Immagine 5" descr="cartina per TIMS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75" y="1125538"/>
            <a:ext cx="890905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36513" y="-131763"/>
            <a:ext cx="9144001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3200" b="1" kern="0" dirty="0">
                <a:solidFill>
                  <a:srgbClr val="000066"/>
                </a:solidFill>
                <a:latin typeface="Lucida Sans" pitchFamily="34" charset="0"/>
                <a:ea typeface="+mj-ea"/>
                <a:cs typeface="+mj-cs"/>
              </a:rPr>
              <a:t>TIMSS 2011 – Paesi partecipanti</a:t>
            </a:r>
            <a:endParaRPr lang="it-IT" sz="3200" b="1" kern="0" dirty="0">
              <a:solidFill>
                <a:srgbClr val="000066"/>
              </a:solidFill>
              <a:latin typeface="Lucida Sans" pitchFamily="34" charset="0"/>
              <a:ea typeface="+mj-ea"/>
              <a:cs typeface="+mj-cs"/>
            </a:endParaRPr>
          </a:p>
        </p:txBody>
      </p:sp>
      <p:sp>
        <p:nvSpPr>
          <p:cNvPr id="21508" name="Segnaposto data 6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21509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C0F2C0CA-7F43-40F0-9A38-ED61530260C3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36513" y="-131763"/>
            <a:ext cx="9144001" cy="823913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2011 - Campionamento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836613"/>
            <a:ext cx="8458200" cy="4537075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>
                <a:schemeClr val="tx1"/>
              </a:buClr>
            </a:pPr>
            <a:r>
              <a:rPr lang="it-IT" sz="4800" b="1" smtClean="0">
                <a:solidFill>
                  <a:srgbClr val="0070C0"/>
                </a:solidFill>
              </a:rPr>
              <a:t>ITALIA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</a:pPr>
            <a:r>
              <a:rPr lang="en-GB" sz="2800" smtClean="0">
                <a:latin typeface="Lucida Sans" pitchFamily="34" charset="0"/>
              </a:rPr>
              <a:t>Il campione </a:t>
            </a:r>
            <a:r>
              <a:rPr lang="it-IT" sz="2800" smtClean="0">
                <a:latin typeface="Lucida Sans" pitchFamily="34" charset="0"/>
              </a:rPr>
              <a:t>TIMSS 2011 </a:t>
            </a:r>
            <a:r>
              <a:rPr lang="en-GB" sz="2800" smtClean="0">
                <a:latin typeface="Lucida Sans" pitchFamily="34" charset="0"/>
              </a:rPr>
              <a:t>è </a:t>
            </a:r>
          </a:p>
          <a:p>
            <a:pPr eaLnBrk="1" hangingPunct="1">
              <a:spcBef>
                <a:spcPts val="1200"/>
              </a:spcBef>
              <a:buClr>
                <a:schemeClr val="tx1"/>
              </a:buClr>
            </a:pPr>
            <a:r>
              <a:rPr lang="en-GB" sz="2800" b="1" smtClean="0">
                <a:solidFill>
                  <a:srgbClr val="0070C0"/>
                </a:solidFill>
                <a:latin typeface="Lucida Sans" pitchFamily="34" charset="0"/>
              </a:rPr>
              <a:t>probabilistico stratificato</a:t>
            </a:r>
            <a:endParaRPr lang="it-IT" sz="2800" b="1" smtClean="0">
              <a:solidFill>
                <a:srgbClr val="0070C0"/>
              </a:solidFill>
              <a:latin typeface="Lucida Sans" pitchFamily="34" charset="0"/>
            </a:endParaRPr>
          </a:p>
          <a:p>
            <a:pPr eaLnBrk="1" hangingPunct="1">
              <a:spcBef>
                <a:spcPts val="1800"/>
              </a:spcBef>
              <a:buClr>
                <a:schemeClr val="tx1"/>
              </a:buClr>
            </a:pPr>
            <a:r>
              <a:rPr lang="en-GB" sz="2800" smtClean="0">
                <a:latin typeface="Lucida Sans" pitchFamily="34" charset="0"/>
              </a:rPr>
              <a:t>A livello geografico è rappresentativo di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smtClean="0">
                <a:solidFill>
                  <a:srgbClr val="0070C0"/>
                </a:solidFill>
                <a:latin typeface="Lucida Sans" pitchFamily="34" charset="0"/>
              </a:rPr>
              <a:t>5 macroaree</a:t>
            </a:r>
            <a:r>
              <a:rPr lang="en-GB" sz="2800" smtClean="0">
                <a:latin typeface="Lucida Sans" pitchFamily="34" charset="0"/>
              </a:rPr>
              <a:t>:</a:t>
            </a:r>
          </a:p>
          <a:p>
            <a:pPr algn="l" eaLnBrk="1" hangingPunct="1">
              <a:spcBef>
                <a:spcPct val="0"/>
              </a:spcBef>
              <a:buClr>
                <a:schemeClr val="tx1"/>
              </a:buClr>
            </a:pPr>
            <a:endParaRPr lang="en-GB" sz="2800" smtClean="0">
              <a:latin typeface="Lucida Sans" pitchFamily="34" charset="0"/>
            </a:endParaRPr>
          </a:p>
          <a:p>
            <a:pPr algn="l" eaLnBrk="1" hangingPunct="1">
              <a:buClr>
                <a:schemeClr val="tx1"/>
              </a:buClr>
              <a:buFont typeface="Wingdings" pitchFamily="2" charset="2"/>
              <a:buChar char="§"/>
            </a:pPr>
            <a:endParaRPr lang="en-GB" sz="2800" smtClean="0">
              <a:latin typeface="Comic Sans MS" pitchFamily="66" charset="0"/>
            </a:endParaRPr>
          </a:p>
          <a:p>
            <a:pPr algn="l" eaLnBrk="1" hangingPunct="1">
              <a:buClr>
                <a:schemeClr val="tx1"/>
              </a:buClr>
              <a:buFontTx/>
              <a:buChar char="•"/>
            </a:pPr>
            <a:endParaRPr lang="en-GB" sz="2800" b="1" smtClean="0">
              <a:latin typeface="Comic Sans MS" pitchFamily="66" charset="0"/>
            </a:endParaRPr>
          </a:p>
          <a:p>
            <a:pPr lvl="4" algn="l" eaLnBrk="1" hangingPunct="1">
              <a:buClr>
                <a:schemeClr val="tx1"/>
              </a:buClr>
              <a:buFont typeface="Arial" charset="0"/>
              <a:buChar char="•"/>
            </a:pPr>
            <a:endParaRPr lang="en-GB" sz="2800" b="1" smtClean="0">
              <a:latin typeface="Comic Sans MS" pitchFamily="66" charset="0"/>
            </a:endParaRPr>
          </a:p>
        </p:txBody>
      </p:sp>
      <p:sp>
        <p:nvSpPr>
          <p:cNvPr id="23556" name="Segnaposto data 9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23 e 24 Febbraio 2011</a:t>
            </a:r>
          </a:p>
        </p:txBody>
      </p:sp>
      <p:sp>
        <p:nvSpPr>
          <p:cNvPr id="23557" name="Segnaposto numero diapositiva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A8FAA6D-42D5-40C4-B39C-12F3C2288222}" type="slidenum">
              <a:rPr lang="it-IT"/>
              <a:pPr/>
              <a:t>9</a:t>
            </a:fld>
            <a:endParaRPr lang="it-IT"/>
          </a:p>
        </p:txBody>
      </p:sp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439863" y="4005263"/>
            <a:ext cx="2052637" cy="719137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Nord - Ovest</a:t>
            </a:r>
          </a:p>
        </p:txBody>
      </p:sp>
      <p:sp>
        <p:nvSpPr>
          <p:cNvPr id="16" name="Ovale 15"/>
          <p:cNvSpPr>
            <a:spLocks noChangeArrowheads="1"/>
          </p:cNvSpPr>
          <p:nvPr/>
        </p:nvSpPr>
        <p:spPr bwMode="auto">
          <a:xfrm>
            <a:off x="5651500" y="4005263"/>
            <a:ext cx="2052638" cy="719137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Nord - Est</a:t>
            </a:r>
          </a:p>
        </p:txBody>
      </p:sp>
      <p:sp>
        <p:nvSpPr>
          <p:cNvPr id="17" name="Ovale 16"/>
          <p:cNvSpPr>
            <a:spLocks noChangeArrowheads="1"/>
          </p:cNvSpPr>
          <p:nvPr/>
        </p:nvSpPr>
        <p:spPr bwMode="auto">
          <a:xfrm>
            <a:off x="3635375" y="4652963"/>
            <a:ext cx="2052638" cy="720725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Centro</a:t>
            </a:r>
          </a:p>
        </p:txBody>
      </p:sp>
      <p:sp>
        <p:nvSpPr>
          <p:cNvPr id="18" name="Ovale 17"/>
          <p:cNvSpPr>
            <a:spLocks noChangeArrowheads="1"/>
          </p:cNvSpPr>
          <p:nvPr/>
        </p:nvSpPr>
        <p:spPr bwMode="auto">
          <a:xfrm>
            <a:off x="1439863" y="5300663"/>
            <a:ext cx="2052637" cy="720725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Isole</a:t>
            </a:r>
          </a:p>
        </p:txBody>
      </p:sp>
      <p:sp>
        <p:nvSpPr>
          <p:cNvPr id="19" name="Ovale 18"/>
          <p:cNvSpPr>
            <a:spLocks noChangeArrowheads="1"/>
          </p:cNvSpPr>
          <p:nvPr/>
        </p:nvSpPr>
        <p:spPr bwMode="auto">
          <a:xfrm>
            <a:off x="5651500" y="5373688"/>
            <a:ext cx="2052638" cy="719137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Sud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uiExpand="1" build="p"/>
      <p:bldP spid="9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Modello slide_seminario timss">
  <a:themeElements>
    <a:clrScheme name="Modello slide_seminario tims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lo slide_seminario timss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ello slide_seminario tims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Modello slide_seminario timss</Template>
  <TotalTime>1421</TotalTime>
  <Words>1506</Words>
  <Application>Microsoft Office PowerPoint</Application>
  <PresentationFormat>On-screen Show (4:3)</PresentationFormat>
  <Paragraphs>364</Paragraphs>
  <Slides>45</Slides>
  <Notes>45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Modello struttura</vt:lpstr>
      </vt:variant>
      <vt:variant>
        <vt:i4>4</vt:i4>
      </vt:variant>
      <vt:variant>
        <vt:lpstr>Titoli diapositive</vt:lpstr>
      </vt:variant>
      <vt:variant>
        <vt:i4>45</vt:i4>
      </vt:variant>
    </vt:vector>
  </HeadingPairs>
  <TitlesOfParts>
    <vt:vector size="56" baseType="lpstr">
      <vt:lpstr>Arial</vt:lpstr>
      <vt:lpstr>Calibri</vt:lpstr>
      <vt:lpstr>Franklin Gothic Demi</vt:lpstr>
      <vt:lpstr>Comic Sans MS</vt:lpstr>
      <vt:lpstr>Lucida Sans</vt:lpstr>
      <vt:lpstr>Wingdings</vt:lpstr>
      <vt:lpstr>Times New Roman</vt:lpstr>
      <vt:lpstr>Modello slide_seminario timss</vt:lpstr>
      <vt:lpstr>Modello slide_seminario timss</vt:lpstr>
      <vt:lpstr>Modello slide_seminario timss</vt:lpstr>
      <vt:lpstr>Modello slide_seminario timss</vt:lpstr>
      <vt:lpstr>Diapositiva 1</vt:lpstr>
      <vt:lpstr>Diapositiva 2</vt:lpstr>
      <vt:lpstr>Diapositiva 3</vt:lpstr>
      <vt:lpstr>Diapositiva 4</vt:lpstr>
      <vt:lpstr>TIMSS - Che cosa rileva</vt:lpstr>
      <vt:lpstr>TIMSS - Caratteristiche del progetto</vt:lpstr>
      <vt:lpstr>Diapositiva 7</vt:lpstr>
      <vt:lpstr>Diapositiva 8</vt:lpstr>
      <vt:lpstr>TIMSS 2011 - Campionamento</vt:lpstr>
      <vt:lpstr>TIMSS 2011 - Traduzione delle prove</vt:lpstr>
      <vt:lpstr>TIMSS 2011 - Fasi e tempi (1)</vt:lpstr>
      <vt:lpstr>TIMSS 2011 - Fasi e tempi (2)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</vt:vector>
  </TitlesOfParts>
  <Company>Invalsi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Invalsi</dc:creator>
  <cp:lastModifiedBy>Alessandra</cp:lastModifiedBy>
  <cp:revision>183</cp:revision>
  <dcterms:created xsi:type="dcterms:W3CDTF">2010-03-08T10:35:38Z</dcterms:created>
  <dcterms:modified xsi:type="dcterms:W3CDTF">2011-02-25T10:21:27Z</dcterms:modified>
</cp:coreProperties>
</file>