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Default Extension="emf" ContentType="image/x-emf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vml" ContentType="application/vnd.openxmlformats-officedocument.vmlDrawing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notesMasterIdLst>
    <p:notesMasterId r:id="rId56"/>
  </p:notesMasterIdLst>
  <p:handoutMasterIdLst>
    <p:handoutMasterId r:id="rId57"/>
  </p:handoutMasterIdLst>
  <p:sldIdLst>
    <p:sldId id="258" r:id="rId2"/>
    <p:sldId id="259" r:id="rId3"/>
    <p:sldId id="315" r:id="rId4"/>
    <p:sldId id="261" r:id="rId5"/>
    <p:sldId id="263" r:id="rId6"/>
    <p:sldId id="265" r:id="rId7"/>
    <p:sldId id="264" r:id="rId8"/>
    <p:sldId id="262" r:id="rId9"/>
    <p:sldId id="295" r:id="rId10"/>
    <p:sldId id="296" r:id="rId11"/>
    <p:sldId id="297" r:id="rId12"/>
    <p:sldId id="298" r:id="rId13"/>
    <p:sldId id="266" r:id="rId14"/>
    <p:sldId id="267" r:id="rId15"/>
    <p:sldId id="270" r:id="rId16"/>
    <p:sldId id="272" r:id="rId17"/>
    <p:sldId id="273" r:id="rId18"/>
    <p:sldId id="274" r:id="rId19"/>
    <p:sldId id="316" r:id="rId20"/>
    <p:sldId id="314" r:id="rId21"/>
    <p:sldId id="276" r:id="rId22"/>
    <p:sldId id="308" r:id="rId23"/>
    <p:sldId id="294" r:id="rId24"/>
    <p:sldId id="309" r:id="rId25"/>
    <p:sldId id="310" r:id="rId26"/>
    <p:sldId id="319" r:id="rId27"/>
    <p:sldId id="321" r:id="rId28"/>
    <p:sldId id="323" r:id="rId29"/>
    <p:sldId id="325" r:id="rId30"/>
    <p:sldId id="278" r:id="rId31"/>
    <p:sldId id="279" r:id="rId32"/>
    <p:sldId id="299" r:id="rId33"/>
    <p:sldId id="311" r:id="rId34"/>
    <p:sldId id="312" r:id="rId35"/>
    <p:sldId id="326" r:id="rId36"/>
    <p:sldId id="328" r:id="rId37"/>
    <p:sldId id="330" r:id="rId38"/>
    <p:sldId id="332" r:id="rId39"/>
    <p:sldId id="301" r:id="rId40"/>
    <p:sldId id="302" r:id="rId41"/>
    <p:sldId id="303" r:id="rId42"/>
    <p:sldId id="304" r:id="rId43"/>
    <p:sldId id="313" r:id="rId44"/>
    <p:sldId id="292" r:id="rId45"/>
    <p:sldId id="282" r:id="rId46"/>
    <p:sldId id="283" r:id="rId47"/>
    <p:sldId id="290" r:id="rId48"/>
    <p:sldId id="291" r:id="rId49"/>
    <p:sldId id="284" r:id="rId50"/>
    <p:sldId id="285" r:id="rId51"/>
    <p:sldId id="286" r:id="rId52"/>
    <p:sldId id="288" r:id="rId53"/>
    <p:sldId id="289" r:id="rId54"/>
    <p:sldId id="317" r:id="rId55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C0C0C0"/>
    <a:srgbClr val="CC0000"/>
    <a:srgbClr val="00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16" autoAdjust="0"/>
    <p:restoredTop sz="94718" autoAdjust="0"/>
  </p:normalViewPr>
  <p:slideViewPr>
    <p:cSldViewPr>
      <p:cViewPr>
        <p:scale>
          <a:sx n="73" d="100"/>
          <a:sy n="73" d="100"/>
        </p:scale>
        <p:origin x="-1272" y="-8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22"/>
    </p:cViewPr>
  </p:sorterViewPr>
  <p:notesViewPr>
    <p:cSldViewPr>
      <p:cViewPr varScale="1">
        <p:scale>
          <a:sx n="86" d="100"/>
          <a:sy n="86" d="100"/>
        </p:scale>
        <p:origin x="-3126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3C1CF316-7EBC-4046-926D-C3245A12D45B}" type="datetimeFigureOut">
              <a:rPr lang="it-IT"/>
              <a:pPr>
                <a:defRPr/>
              </a:pPr>
              <a:t>25/02/2011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F4AFE63F-53B2-4533-9378-5DFEABDE334B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06D3902B-37AA-445A-B69C-9FD1B43CCAA1}" type="datetimeFigureOut">
              <a:rPr lang="it-IT"/>
              <a:pPr>
                <a:defRPr/>
              </a:pPr>
              <a:t>25/02/2011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 smtClean="0"/>
            </a:lvl1pPr>
          </a:lstStyle>
          <a:p>
            <a:pPr>
              <a:defRPr/>
            </a:pPr>
            <a:fld id="{C3AFFBB6-01FA-422C-A668-3F9ACD27C5BB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819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778DBBE-03A5-4317-9E73-AC6621D83AA7}" type="slidenum">
              <a:rPr lang="it-IT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2662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68D5268-6C78-45D8-8FB0-3B44DF7DDBE5}" type="slidenum">
              <a:rPr lang="it-IT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2867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4A71F98-25EB-42C5-B2EC-16C27B14D4F4}" type="slidenum">
              <a:rPr lang="it-IT"/>
              <a:pPr/>
              <a:t>11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3072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48B7650-E36D-45C5-BA4D-B28BB7B1F83E}" type="slidenum">
              <a:rPr lang="it-IT"/>
              <a:pPr/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3277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E6D5B3C-1955-44D6-9734-D94B579C74D1}" type="slidenum">
              <a:rPr lang="it-IT"/>
              <a:pPr/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3481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1489747-2EB2-4B7C-8BCA-7F5DF863E8E5}" type="slidenum">
              <a:rPr lang="it-IT"/>
              <a:pPr/>
              <a:t>14</a:t>
            </a:fld>
            <a:endParaRPr 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3686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0C91E88-1683-49F0-A82A-8EBD65D21C74}" type="slidenum">
              <a:rPr lang="it-IT"/>
              <a:pPr/>
              <a:t>15</a:t>
            </a:fld>
            <a:endParaRPr lang="it-I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3891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4721690-4B61-457D-AE92-A8838938DCDD}" type="slidenum">
              <a:rPr lang="it-IT"/>
              <a:pPr/>
              <a:t>16</a:t>
            </a:fld>
            <a:endParaRPr lang="it-I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096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9EC18FC-6C75-445D-83B1-71EF7B2590B5}" type="slidenum">
              <a:rPr lang="it-IT"/>
              <a:pPr/>
              <a:t>17</a:t>
            </a:fld>
            <a:endParaRPr lang="it-I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301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967563B-3ACD-41D9-8B4D-DF84DE6C375B}" type="slidenum">
              <a:rPr lang="it-IT"/>
              <a:pPr/>
              <a:t>18</a:t>
            </a:fld>
            <a:endParaRPr lang="it-I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505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106ED53-59AE-406E-BA94-346D10D82671}" type="slidenum">
              <a:rPr lang="it-IT"/>
              <a:pPr/>
              <a:t>19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2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1024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E604FAD-B898-4031-B421-22BEF3F5A59D}" type="slidenum">
              <a:rPr lang="it-IT"/>
              <a:pPr/>
              <a:t>2</a:t>
            </a:fld>
            <a:endParaRPr lang="it-IT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710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D777B6A-1FDD-4B5D-AD95-C566D930BB87}" type="slidenum">
              <a:rPr lang="it-IT"/>
              <a:pPr/>
              <a:t>20</a:t>
            </a:fld>
            <a:endParaRPr lang="it-IT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4915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CA63DF3-F20F-4451-842A-A8499F4F4C0F}" type="slidenum">
              <a:rPr lang="it-IT"/>
              <a:pPr/>
              <a:t>21</a:t>
            </a:fld>
            <a:endParaRPr lang="it-IT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5120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A2A1F95-47C3-4CE3-9E32-3445C4AA1571}" type="slidenum">
              <a:rPr lang="it-IT"/>
              <a:pPr/>
              <a:t>22</a:t>
            </a:fld>
            <a:endParaRPr lang="it-IT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5325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35AD812-CF32-4099-81C4-575EB225D4FB}" type="slidenum">
              <a:rPr lang="it-IT"/>
              <a:pPr/>
              <a:t>23</a:t>
            </a:fld>
            <a:endParaRPr lang="it-IT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5529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62A3A8E-8F91-41F0-A328-1463AC9BE919}" type="slidenum">
              <a:rPr lang="it-IT"/>
              <a:pPr/>
              <a:t>24</a:t>
            </a:fld>
            <a:endParaRPr lang="it-IT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5734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3997C0A-A5EF-4789-BA79-469626F85BF6}" type="slidenum">
              <a:rPr lang="it-IT"/>
              <a:pPr/>
              <a:t>25</a:t>
            </a:fld>
            <a:endParaRPr lang="it-IT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5939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93F5FA4-B90A-472E-991C-3ED5734DAB6A}" type="slidenum">
              <a:rPr lang="it-IT"/>
              <a:pPr/>
              <a:t>26</a:t>
            </a:fld>
            <a:endParaRPr lang="it-IT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6144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0E36DCB-158E-44A4-A694-C02B9B80BF4D}" type="slidenum">
              <a:rPr lang="it-IT"/>
              <a:pPr/>
              <a:t>27</a:t>
            </a:fld>
            <a:endParaRPr lang="it-IT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6349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26CA984-236C-4C63-A2BB-69A089A4B099}" type="slidenum">
              <a:rPr lang="it-IT"/>
              <a:pPr/>
              <a:t>28</a:t>
            </a:fld>
            <a:endParaRPr lang="it-IT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6553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0280ABC-869D-4AAF-9244-3EA5D17A193D}" type="slidenum">
              <a:rPr lang="it-IT"/>
              <a:pPr/>
              <a:t>29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0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1229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954DBA5-F218-43D8-B318-87C2E6DF288A}" type="slidenum">
              <a:rPr lang="it-IT"/>
              <a:pPr/>
              <a:t>3</a:t>
            </a:fld>
            <a:endParaRPr lang="it-IT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6758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E1AE890-6ED9-4235-A855-8AB7F6965B0D}" type="slidenum">
              <a:rPr lang="it-IT"/>
              <a:pPr/>
              <a:t>30</a:t>
            </a:fld>
            <a:endParaRPr lang="it-IT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6963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9DD6489-E78F-4F84-B28E-D097C0A08163}" type="slidenum">
              <a:rPr lang="it-IT"/>
              <a:pPr/>
              <a:t>31</a:t>
            </a:fld>
            <a:endParaRPr lang="it-IT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7168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2EC7FB5-CD1F-4C22-B46B-422FC60B8E54}" type="slidenum">
              <a:rPr lang="it-IT"/>
              <a:pPr/>
              <a:t>32</a:t>
            </a:fld>
            <a:endParaRPr lang="it-IT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7373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DBB204D-6C7B-4DA5-911C-BA2A923E6F93}" type="slidenum">
              <a:rPr lang="it-IT"/>
              <a:pPr/>
              <a:t>33</a:t>
            </a:fld>
            <a:endParaRPr lang="it-IT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8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7577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A5F6A1E-F8EA-40CD-9739-399168F9D698}" type="slidenum">
              <a:rPr lang="it-IT"/>
              <a:pPr/>
              <a:t>34</a:t>
            </a:fld>
            <a:endParaRPr lang="it-IT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6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7782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184CDC8-C3E7-404E-99C4-6D61539119A7}" type="slidenum">
              <a:rPr lang="it-IT"/>
              <a:pPr/>
              <a:t>35</a:t>
            </a:fld>
            <a:endParaRPr lang="it-IT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7987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B7A09F2-EE21-4E09-A8D8-0242E2B4CC22}" type="slidenum">
              <a:rPr lang="it-IT"/>
              <a:pPr/>
              <a:t>36</a:t>
            </a:fld>
            <a:endParaRPr lang="it-IT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2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8192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3A232F0-99BC-4243-AB16-6D4CE00FE578}" type="slidenum">
              <a:rPr lang="it-IT"/>
              <a:pPr/>
              <a:t>37</a:t>
            </a:fld>
            <a:endParaRPr lang="it-IT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0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8909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E97C0D3-94D8-4F08-9FD5-4D4B5A8713EA}" type="slidenum">
              <a:rPr lang="it-IT"/>
              <a:pPr/>
              <a:t>38</a:t>
            </a:fld>
            <a:endParaRPr lang="it-IT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2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8704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3FB3533-5208-48F6-9E9B-BA42405C8E33}" type="slidenum">
              <a:rPr lang="it-IT"/>
              <a:pPr/>
              <a:t>39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1433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812400C-E81C-4304-BA7E-F877E32F4714}" type="slidenum">
              <a:rPr lang="it-IT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9011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32BA752-6ECD-45D1-80FB-4C1E31262179}" type="slidenum">
              <a:rPr lang="it-IT"/>
              <a:pPr/>
              <a:t>40</a:t>
            </a:fld>
            <a:endParaRPr lang="it-IT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2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9216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B5518C5-4B28-48AA-B355-2DFE2B31DA74}" type="slidenum">
              <a:rPr lang="it-IT"/>
              <a:pPr/>
              <a:t>41</a:t>
            </a:fld>
            <a:endParaRPr lang="it-IT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0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9421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4B5AB57-9F32-47EA-89AB-4192EEFEF99B}" type="slidenum">
              <a:rPr lang="it-IT"/>
              <a:pPr/>
              <a:t>42</a:t>
            </a:fld>
            <a:endParaRPr lang="it-IT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8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9625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659CEB2-E5AE-48E6-8D4C-4F3F41151913}" type="slidenum">
              <a:rPr lang="it-IT"/>
              <a:pPr/>
              <a:t>43</a:t>
            </a:fld>
            <a:endParaRPr lang="it-IT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6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9830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3BCCC5A-970C-462B-AC4A-41C085A81717}" type="slidenum">
              <a:rPr lang="it-IT"/>
              <a:pPr/>
              <a:t>44</a:t>
            </a:fld>
            <a:endParaRPr lang="it-IT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10035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040D3BA-8476-45EE-80D6-5C36AE2F3F60}" type="slidenum">
              <a:rPr lang="it-IT"/>
              <a:pPr/>
              <a:t>45</a:t>
            </a:fld>
            <a:endParaRPr lang="it-IT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2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10240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7F6C9E6-43B4-4209-BD82-5B725A7446B9}" type="slidenum">
              <a:rPr lang="it-IT"/>
              <a:pPr/>
              <a:t>46</a:t>
            </a:fld>
            <a:endParaRPr lang="it-IT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0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10445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16CC803-8F33-4065-9B87-09CFE94BE7B3}" type="slidenum">
              <a:rPr lang="it-IT"/>
              <a:pPr/>
              <a:t>47</a:t>
            </a:fld>
            <a:endParaRPr lang="it-IT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8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10649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752217D-AF7A-4DC2-80E1-99CA62B29782}" type="slidenum">
              <a:rPr lang="it-IT"/>
              <a:pPr/>
              <a:t>48</a:t>
            </a:fld>
            <a:endParaRPr lang="it-IT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8546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10854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4BF202A-3532-4578-8DC9-20DE1CFFC5EA}" type="slidenum">
              <a:rPr lang="it-IT"/>
              <a:pPr/>
              <a:t>49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1638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D866086-83C2-40FC-810C-E376D818B2ED}" type="slidenum">
              <a:rPr lang="it-IT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11059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626F57B-7813-493D-9031-D6BBD0EA0D97}" type="slidenum">
              <a:rPr lang="it-IT"/>
              <a:pPr/>
              <a:t>50</a:t>
            </a:fld>
            <a:endParaRPr lang="it-IT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42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11264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DF779A9-037D-4E21-8DC2-3CAEDEE686D8}" type="slidenum">
              <a:rPr lang="it-IT"/>
              <a:pPr/>
              <a:t>51</a:t>
            </a:fld>
            <a:endParaRPr lang="it-IT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0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11469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AA4DD61-50D1-4538-918B-B6A897D71D79}" type="slidenum">
              <a:rPr lang="it-IT"/>
              <a:pPr/>
              <a:t>52</a:t>
            </a:fld>
            <a:endParaRPr lang="it-IT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6738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11673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50AB8EF-F026-4A78-B939-D6A82069EF0B}" type="slidenum">
              <a:rPr lang="it-IT"/>
              <a:pPr/>
              <a:t>53</a:t>
            </a:fld>
            <a:endParaRPr lang="it-IT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6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118787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07DF29E-E91F-4196-B141-44DBF541C203}" type="slidenum">
              <a:rPr lang="it-IT"/>
              <a:pPr/>
              <a:t>54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18435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5A0942F-0ECD-4E17-86FF-D7586A6C004D}" type="slidenum">
              <a:rPr lang="it-IT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20483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FC2DB0A-3A32-480D-84E7-9DC3FD2049EB}" type="slidenum">
              <a:rPr lang="it-IT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22531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DAB4F5F-FC42-4584-936E-6F76C1B8B644}" type="slidenum">
              <a:rPr lang="it-IT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egnaposto immagine diapositiv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Segnaposto not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it-IT" smtClean="0"/>
          </a:p>
        </p:txBody>
      </p:sp>
      <p:sp>
        <p:nvSpPr>
          <p:cNvPr id="24579" name="Segnaposto numero diapositiva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0A03E7A-E498-4B46-A03A-32AB9FB9AB17}" type="slidenum">
              <a:rPr lang="it-IT"/>
              <a:pPr/>
              <a:t>9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Barra_Azzurra_MEDI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 smtClean="0"/>
            </a:lvl1pPr>
          </a:lstStyle>
          <a:p>
            <a:pPr>
              <a:defRPr/>
            </a:pPr>
            <a:r>
              <a:rPr lang="it-IT"/>
              <a:t>Frascati, 15  Febbraio 2011</a:t>
            </a:r>
            <a:endParaRPr lang="it-IT" dirty="0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dirty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 sz="1400" smtClean="0"/>
            </a:lvl1pPr>
          </a:lstStyle>
          <a:p>
            <a:pPr>
              <a:defRPr/>
            </a:pPr>
            <a:fld id="{1345DD5C-38D9-4520-8A55-89E10489A878}" type="slidenum">
              <a:rPr lang="it-IT"/>
              <a:pPr>
                <a:defRPr/>
              </a:pPr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Barra_Azzurra_MEDI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it-IT"/>
              <a:t>Frascati, 15  Febbraio 2011</a:t>
            </a:r>
            <a:endParaRPr lang="it-IT" dirty="0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 smtClean="0"/>
            </a:lvl1pPr>
          </a:lstStyle>
          <a:p>
            <a:pPr>
              <a:defRPr/>
            </a:pPr>
            <a:fld id="{D8FCDB09-A23F-4733-8805-D8EA3B14D9BD}" type="slidenum">
              <a:rPr lang="it-IT"/>
              <a:pPr>
                <a:defRPr/>
              </a:pPr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Barra_Azzurra_MEDI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Segnaposto contenuto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400" smtClean="0"/>
            </a:lvl1pPr>
          </a:lstStyle>
          <a:p>
            <a:pPr>
              <a:defRPr/>
            </a:pPr>
            <a:r>
              <a:rPr lang="it-IT"/>
              <a:t>Frascati, 15  Febbraio 2011</a:t>
            </a:r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400" dirty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 sz="1400" smtClean="0"/>
            </a:lvl1pPr>
          </a:lstStyle>
          <a:p>
            <a:pPr>
              <a:defRPr/>
            </a:pPr>
            <a:fld id="{7BD21027-C295-460F-928D-8200F80289A6}" type="slidenum">
              <a:rPr lang="it-IT"/>
              <a:pPr>
                <a:defRPr/>
              </a:pPr>
              <a:t>‹#›</a:t>
            </a:fld>
            <a:endParaRPr lang="it-IT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524625"/>
            <a:ext cx="2530475" cy="288925"/>
          </a:xfrm>
          <a:prstGeom prst="rect">
            <a:avLst/>
          </a:prstGeom>
        </p:spPr>
        <p:txBody>
          <a:bodyPr tIns="46800"/>
          <a:lstStyle>
            <a:lvl1pPr eaLnBrk="0" hangingPunct="0">
              <a:defRPr sz="1400" smtClean="0"/>
            </a:lvl1pPr>
          </a:lstStyle>
          <a:p>
            <a:pPr>
              <a:defRPr/>
            </a:pPr>
            <a:r>
              <a:rPr lang="it-IT"/>
              <a:t>Frascati, 15  Febbraio 2011</a:t>
            </a:r>
            <a:endParaRPr lang="it-IT" dirty="0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5795963" y="6553200"/>
            <a:ext cx="2895600" cy="260350"/>
          </a:xfrm>
          <a:prstGeom prst="rect">
            <a:avLst/>
          </a:prstGeom>
        </p:spPr>
        <p:txBody>
          <a:bodyPr tIns="46800"/>
          <a:lstStyle>
            <a:lvl1pPr eaLnBrk="0" hangingPunct="0">
              <a:defRPr sz="1400" dirty="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3375025" y="6524625"/>
            <a:ext cx="2133600" cy="288925"/>
          </a:xfrm>
          <a:prstGeom prst="rect">
            <a:avLst/>
          </a:prstGeom>
        </p:spPr>
        <p:txBody>
          <a:bodyPr tIns="46800"/>
          <a:lstStyle>
            <a:lvl1pPr algn="ctr" eaLnBrk="0" hangingPunct="0">
              <a:defRPr sz="1400" smtClean="0"/>
            </a:lvl1pPr>
          </a:lstStyle>
          <a:p>
            <a:pPr>
              <a:defRPr/>
            </a:pPr>
            <a:fld id="{ED8FC5D4-F69A-4EEC-9BC3-57FFE575502A}" type="slidenum">
              <a:rPr lang="it-IT"/>
              <a:pPr>
                <a:defRPr/>
              </a:pPr>
              <a:t>‹#›</a:t>
            </a:fld>
            <a:endParaRPr lang="it-IT" dirty="0"/>
          </a:p>
        </p:txBody>
      </p:sp>
      <p:pic>
        <p:nvPicPr>
          <p:cNvPr id="1031" name="Picture 6" descr="Barra_Azzurra_MEDIE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7" descr="Barra_Azzurra_MEDIE_sotto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</p:sldLayoutIdLst>
  <p:timing>
    <p:tnLst>
      <p:par>
        <p:cTn id="1" dur="indefinite" restart="never" nodeType="tmRoot"/>
      </p:par>
    </p:tnLst>
  </p:timing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4"/>
          <p:cNvSpPr>
            <a:spLocks noChangeArrowheads="1"/>
          </p:cNvSpPr>
          <p:nvPr/>
        </p:nvSpPr>
        <p:spPr bwMode="auto">
          <a:xfrm>
            <a:off x="0" y="582613"/>
            <a:ext cx="8458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it-IT" sz="3200" b="1" i="1">
              <a:solidFill>
                <a:srgbClr val="003300"/>
              </a:solidFill>
              <a:latin typeface="Franklin Gothic Demi" pitchFamily="34" charset="0"/>
            </a:endParaRPr>
          </a:p>
        </p:txBody>
      </p:sp>
      <p:sp>
        <p:nvSpPr>
          <p:cNvPr id="7170" name="Rectangle 5"/>
          <p:cNvSpPr>
            <a:spLocks noChangeArrowheads="1"/>
          </p:cNvSpPr>
          <p:nvPr/>
        </p:nvSpPr>
        <p:spPr bwMode="auto">
          <a:xfrm>
            <a:off x="457200" y="1557338"/>
            <a:ext cx="86868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en-GB" sz="3200">
                <a:latin typeface="Comic Sans MS" pitchFamily="66" charset="0"/>
              </a:rPr>
              <a:t> </a:t>
            </a:r>
            <a:endParaRPr lang="en-GB" sz="2400">
              <a:latin typeface="Lucida Sans" pitchFamily="34" charset="0"/>
            </a:endParaRPr>
          </a:p>
        </p:txBody>
      </p:sp>
      <p:sp>
        <p:nvSpPr>
          <p:cNvPr id="7171" name="Rectangle 6"/>
          <p:cNvSpPr>
            <a:spLocks noChangeArrowheads="1"/>
          </p:cNvSpPr>
          <p:nvPr/>
        </p:nvSpPr>
        <p:spPr bwMode="auto">
          <a:xfrm>
            <a:off x="1187450" y="2679700"/>
            <a:ext cx="67310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4000">
                <a:solidFill>
                  <a:schemeClr val="tx2"/>
                </a:solidFill>
              </a:rPr>
              <a:t>Seminario di formazione </a:t>
            </a:r>
            <a:r>
              <a:rPr lang="it-IT" sz="4000" b="1">
                <a:solidFill>
                  <a:srgbClr val="0070C0"/>
                </a:solidFill>
              </a:rPr>
              <a:t>Coordinatori</a:t>
            </a:r>
            <a:r>
              <a:rPr lang="it-IT" sz="4000">
                <a:solidFill>
                  <a:schemeClr val="tx2"/>
                </a:solidFill>
              </a:rPr>
              <a:t> </a:t>
            </a:r>
            <a:br>
              <a:rPr lang="it-IT" sz="4000">
                <a:solidFill>
                  <a:schemeClr val="tx2"/>
                </a:solidFill>
              </a:rPr>
            </a:br>
            <a:r>
              <a:rPr lang="it-IT" sz="4000">
                <a:solidFill>
                  <a:schemeClr val="tx2"/>
                </a:solidFill>
              </a:rPr>
              <a:t>Scuola secondaria di I grado</a:t>
            </a:r>
          </a:p>
        </p:txBody>
      </p:sp>
      <p:sp>
        <p:nvSpPr>
          <p:cNvPr id="7172" name="Text Box 7"/>
          <p:cNvSpPr txBox="1">
            <a:spLocks noChangeArrowheads="1"/>
          </p:cNvSpPr>
          <p:nvPr/>
        </p:nvSpPr>
        <p:spPr bwMode="auto">
          <a:xfrm>
            <a:off x="2411413" y="4581525"/>
            <a:ext cx="6119812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000" b="1">
                <a:solidFill>
                  <a:srgbClr val="FF6600"/>
                </a:solidFill>
              </a:rPr>
              <a:t>IEA TIMSS</a:t>
            </a:r>
          </a:p>
          <a:p>
            <a:pPr>
              <a:spcBef>
                <a:spcPct val="50000"/>
              </a:spcBef>
            </a:pPr>
            <a:r>
              <a:rPr lang="it-IT" b="1">
                <a:solidFill>
                  <a:srgbClr val="000066"/>
                </a:solidFill>
                <a:latin typeface="Lucida Sans" pitchFamily="34" charset="0"/>
              </a:rPr>
              <a:t>INVALSI – Frascati (Villa Falconieri)</a:t>
            </a:r>
          </a:p>
          <a:p>
            <a:pPr>
              <a:spcBef>
                <a:spcPct val="50000"/>
              </a:spcBef>
            </a:pPr>
            <a:r>
              <a:rPr lang="it-IT" b="1">
                <a:solidFill>
                  <a:srgbClr val="000066"/>
                </a:solidFill>
                <a:latin typeface="Lucida Sans" pitchFamily="34" charset="0"/>
              </a:rPr>
              <a:t>15 e 17 Febbraio 2011</a:t>
            </a:r>
          </a:p>
          <a:p>
            <a:pPr algn="r">
              <a:lnSpc>
                <a:spcPct val="150000"/>
              </a:lnSpc>
              <a:spcBef>
                <a:spcPct val="50000"/>
              </a:spcBef>
            </a:pPr>
            <a:r>
              <a:rPr lang="it-IT" b="1">
                <a:solidFill>
                  <a:srgbClr val="000066"/>
                </a:solidFill>
                <a:latin typeface="Lucida Sans" pitchFamily="34" charset="0"/>
              </a:rPr>
              <a:t>A cura del gruppo di ricerca TIMSS</a:t>
            </a:r>
          </a:p>
        </p:txBody>
      </p:sp>
      <p:sp>
        <p:nvSpPr>
          <p:cNvPr id="7173" name="CasellaDiTesto 10"/>
          <p:cNvSpPr txBox="1">
            <a:spLocks noChangeArrowheads="1"/>
          </p:cNvSpPr>
          <p:nvPr/>
        </p:nvSpPr>
        <p:spPr bwMode="auto">
          <a:xfrm>
            <a:off x="971550" y="1196975"/>
            <a:ext cx="7056438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4800" b="1">
                <a:solidFill>
                  <a:srgbClr val="0070C0"/>
                </a:solidFill>
              </a:rPr>
              <a:t>TIMSS 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 noChangeArrowheads="1"/>
          </p:cNvSpPr>
          <p:nvPr>
            <p:ph type="title"/>
          </p:nvPr>
        </p:nvSpPr>
        <p:spPr>
          <a:xfrm>
            <a:off x="450850" y="-242888"/>
            <a:ext cx="8153400" cy="1143001"/>
          </a:xfrm>
        </p:spPr>
        <p:txBody>
          <a:bodyPr/>
          <a:lstStyle/>
          <a:p>
            <a:pPr eaLnBrk="1" hangingPunct="1"/>
            <a:r>
              <a:rPr lang="it-IT" sz="3200" b="1" smtClean="0">
                <a:solidFill>
                  <a:srgbClr val="000066"/>
                </a:solidFill>
                <a:latin typeface="Lucida Sans" pitchFamily="34" charset="0"/>
              </a:rPr>
              <a:t>TIMSS 2011 - Traduzione delle</a:t>
            </a:r>
            <a:r>
              <a:rPr lang="it-IT" sz="3200" b="1" smtClean="0">
                <a:solidFill>
                  <a:srgbClr val="003300"/>
                </a:solidFill>
                <a:latin typeface="Lucida Sans" pitchFamily="34" charset="0"/>
              </a:rPr>
              <a:t> </a:t>
            </a:r>
            <a:r>
              <a:rPr lang="it-IT" sz="3200" b="1" smtClean="0">
                <a:solidFill>
                  <a:srgbClr val="000066"/>
                </a:solidFill>
                <a:latin typeface="Lucida Sans" pitchFamily="34" charset="0"/>
              </a:rPr>
              <a:t>prove</a:t>
            </a:r>
          </a:p>
        </p:txBody>
      </p:sp>
      <p:sp>
        <p:nvSpPr>
          <p:cNvPr id="8" name="CasellaDiTesto 7"/>
          <p:cNvSpPr txBox="1">
            <a:spLocks noChangeArrowheads="1"/>
          </p:cNvSpPr>
          <p:nvPr/>
        </p:nvSpPr>
        <p:spPr bwMode="auto">
          <a:xfrm>
            <a:off x="250825" y="1187450"/>
            <a:ext cx="42497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2400" b="1">
                <a:latin typeface="Lucida Sans" pitchFamily="34" charset="0"/>
              </a:rPr>
              <a:t>Testi originali in inglese</a:t>
            </a:r>
          </a:p>
        </p:txBody>
      </p:sp>
      <p:sp>
        <p:nvSpPr>
          <p:cNvPr id="9" name="CasellaDiTesto 8"/>
          <p:cNvSpPr txBox="1">
            <a:spLocks noChangeArrowheads="1"/>
          </p:cNvSpPr>
          <p:nvPr/>
        </p:nvSpPr>
        <p:spPr bwMode="auto">
          <a:xfrm>
            <a:off x="4121150" y="2598738"/>
            <a:ext cx="39798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2400" b="1">
                <a:latin typeface="Lucida Sans" pitchFamily="34" charset="0"/>
              </a:rPr>
              <a:t>Traduzione in italiano (INVALSI)</a:t>
            </a:r>
          </a:p>
        </p:txBody>
      </p:sp>
      <p:sp>
        <p:nvSpPr>
          <p:cNvPr id="10" name="CasellaDiTesto 9"/>
          <p:cNvSpPr txBox="1">
            <a:spLocks noChangeArrowheads="1"/>
          </p:cNvSpPr>
          <p:nvPr/>
        </p:nvSpPr>
        <p:spPr bwMode="auto">
          <a:xfrm>
            <a:off x="2908300" y="4110038"/>
            <a:ext cx="61277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2400" b="1">
                <a:latin typeface="Lucida Sans" pitchFamily="34" charset="0"/>
              </a:rPr>
              <a:t>Controllo: IEA Headquarter + </a:t>
            </a:r>
          </a:p>
          <a:p>
            <a:pPr algn="ctr" eaLnBrk="0" hangingPunct="0"/>
            <a:r>
              <a:rPr lang="it-IT" sz="2400" b="1">
                <a:latin typeface="Lucida Sans" pitchFamily="34" charset="0"/>
              </a:rPr>
              <a:t>TIMSS &amp; PIRLS Study Center</a:t>
            </a:r>
          </a:p>
        </p:txBody>
      </p:sp>
      <p:sp>
        <p:nvSpPr>
          <p:cNvPr id="12" name="Freccia circolare in giù 11"/>
          <p:cNvSpPr>
            <a:spLocks noChangeArrowheads="1"/>
          </p:cNvSpPr>
          <p:nvPr/>
        </p:nvSpPr>
        <p:spPr bwMode="auto">
          <a:xfrm rot="2999014">
            <a:off x="4739481" y="1447007"/>
            <a:ext cx="1463675" cy="931862"/>
          </a:xfrm>
          <a:prstGeom prst="curvedDownArrow">
            <a:avLst>
              <a:gd name="adj1" fmla="val 24971"/>
              <a:gd name="adj2" fmla="val 49957"/>
              <a:gd name="adj3" fmla="val 25000"/>
            </a:avLst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3" name="Freccia circolare in giù 12"/>
          <p:cNvSpPr>
            <a:spLocks noChangeArrowheads="1"/>
          </p:cNvSpPr>
          <p:nvPr/>
        </p:nvSpPr>
        <p:spPr bwMode="auto">
          <a:xfrm rot="6535165" flipV="1">
            <a:off x="2694781" y="2699545"/>
            <a:ext cx="1463675" cy="1033462"/>
          </a:xfrm>
          <a:prstGeom prst="curvedDownArrow">
            <a:avLst>
              <a:gd name="adj1" fmla="val 25028"/>
              <a:gd name="adj2" fmla="val 50062"/>
              <a:gd name="adj3" fmla="val 25000"/>
            </a:avLst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4" name="Freccia circolare in giù 13"/>
          <p:cNvSpPr>
            <a:spLocks noChangeArrowheads="1"/>
          </p:cNvSpPr>
          <p:nvPr/>
        </p:nvSpPr>
        <p:spPr bwMode="auto">
          <a:xfrm rot="8202112">
            <a:off x="3281363" y="5264150"/>
            <a:ext cx="1463675" cy="931863"/>
          </a:xfrm>
          <a:prstGeom prst="curvedDownArrow">
            <a:avLst>
              <a:gd name="adj1" fmla="val 24971"/>
              <a:gd name="adj2" fmla="val 49957"/>
              <a:gd name="adj3" fmla="val 25000"/>
            </a:avLst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5" name="CasellaDiTesto 14"/>
          <p:cNvSpPr txBox="1">
            <a:spLocks noChangeArrowheads="1"/>
          </p:cNvSpPr>
          <p:nvPr/>
        </p:nvSpPr>
        <p:spPr bwMode="auto">
          <a:xfrm>
            <a:off x="684213" y="4995863"/>
            <a:ext cx="244792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2800" b="1">
                <a:latin typeface="Lucida Sans" pitchFamily="34" charset="0"/>
              </a:rPr>
              <a:t>PROVE DEFINITIVE</a:t>
            </a:r>
          </a:p>
        </p:txBody>
      </p:sp>
      <p:sp>
        <p:nvSpPr>
          <p:cNvPr id="25609" name="Segnaposto data 15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25610" name="Segnaposto numero diapositiva 1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D1F718A1-8EEA-45AD-8154-EEB794071702}" type="slidenum">
              <a:rPr lang="it-IT"/>
              <a:pPr/>
              <a:t>10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build="p"/>
      <p:bldP spid="10" grpId="0" uiExpand="1" build="p"/>
      <p:bldP spid="12" grpId="0" animBg="1"/>
      <p:bldP spid="13" grpId="0" animBg="1"/>
      <p:bldP spid="14" grpId="0" animBg="1"/>
      <p:bldP spid="1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-458788"/>
            <a:ext cx="9144000" cy="1600201"/>
          </a:xfrm>
        </p:spPr>
        <p:txBody>
          <a:bodyPr/>
          <a:lstStyle/>
          <a:p>
            <a:pPr eaLnBrk="1" hangingPunct="1"/>
            <a:r>
              <a:rPr lang="it-IT" sz="3200" b="1" smtClean="0">
                <a:solidFill>
                  <a:srgbClr val="000066"/>
                </a:solidFill>
                <a:latin typeface="Lucida Sans" pitchFamily="34" charset="0"/>
              </a:rPr>
              <a:t>TIMSS 2011 - Fasi e tempi (1)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836613"/>
            <a:ext cx="8569325" cy="5181600"/>
          </a:xfrm>
        </p:spPr>
        <p:txBody>
          <a:bodyPr/>
          <a:lstStyle/>
          <a:p>
            <a:pPr lvl="4" algn="l" eaLnBrk="1" hangingPunct="1">
              <a:lnSpc>
                <a:spcPct val="90000"/>
              </a:lnSpc>
              <a:buClr>
                <a:schemeClr val="tx1"/>
              </a:buClr>
              <a:defRPr/>
            </a:pPr>
            <a:endParaRPr lang="it-IT" sz="1600" dirty="0"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b="1" dirty="0">
                <a:solidFill>
                  <a:srgbClr val="0070C0"/>
                </a:solidFill>
                <a:latin typeface="Lucida Sans" pitchFamily="34" charset="0"/>
              </a:rPr>
              <a:t>200</a:t>
            </a:r>
            <a:r>
              <a:rPr lang="it-IT" sz="2400" b="1" dirty="0" smtClean="0">
                <a:solidFill>
                  <a:srgbClr val="0070C0"/>
                </a:solidFill>
                <a:latin typeface="Lucida Sans" pitchFamily="34" charset="0"/>
              </a:rPr>
              <a:t>9</a:t>
            </a:r>
            <a:r>
              <a:rPr lang="en-GB" sz="2400" dirty="0" smtClean="0">
                <a:latin typeface="Lucida Sans" pitchFamily="34" charset="0"/>
              </a:rPr>
              <a:t>         </a:t>
            </a:r>
          </a:p>
          <a:p>
            <a:pPr lvl="1" algn="just" eaLnBrk="1" hangingPunct="1">
              <a:lnSpc>
                <a:spcPct val="90000"/>
              </a:lnSpc>
              <a:buClr>
                <a:schemeClr val="tx1"/>
              </a:buClr>
              <a:buFontTx/>
              <a:buChar char="–"/>
              <a:defRPr/>
            </a:pP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Messa</a:t>
            </a:r>
            <a:r>
              <a:rPr lang="en-GB" sz="2400" dirty="0" smtClean="0">
                <a:latin typeface="Lucida Sans" pitchFamily="34" charset="0"/>
              </a:rPr>
              <a:t> a </a:t>
            </a:r>
            <a:r>
              <a:rPr lang="en-GB" sz="2400" dirty="0" err="1" smtClean="0">
                <a:latin typeface="Lucida Sans" pitchFamily="34" charset="0"/>
              </a:rPr>
              <a:t>punto</a:t>
            </a:r>
            <a:r>
              <a:rPr lang="en-GB" sz="2400" dirty="0" smtClean="0">
                <a:latin typeface="Lucida Sans" pitchFamily="34" charset="0"/>
              </a:rPr>
              <a:t> del </a:t>
            </a:r>
            <a:r>
              <a:rPr lang="en-GB" sz="2400" dirty="0" err="1" smtClean="0">
                <a:latin typeface="Lucida Sans" pitchFamily="34" charset="0"/>
              </a:rPr>
              <a:t>quadro</a:t>
            </a: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teorico</a:t>
            </a: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di</a:t>
            </a: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riferimento</a:t>
            </a:r>
            <a:r>
              <a:rPr lang="en-GB" sz="2400" dirty="0" smtClean="0">
                <a:latin typeface="Lucida Sans" pitchFamily="34" charset="0"/>
              </a:rPr>
              <a:t>. </a:t>
            </a:r>
          </a:p>
          <a:p>
            <a:pPr lvl="1" algn="just" eaLnBrk="1" hangingPunct="1">
              <a:lnSpc>
                <a:spcPct val="90000"/>
              </a:lnSpc>
              <a:buClr>
                <a:schemeClr val="tx1"/>
              </a:buClr>
              <a:buFontTx/>
              <a:buChar char="–"/>
              <a:defRPr/>
            </a:pPr>
            <a:r>
              <a:rPr lang="en-GB" sz="2400" dirty="0" smtClean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Costruzione</a:t>
            </a:r>
            <a:r>
              <a:rPr lang="en-GB" sz="2400" dirty="0">
                <a:latin typeface="Lucida Sans" pitchFamily="34" charset="0"/>
              </a:rPr>
              <a:t> e </a:t>
            </a:r>
            <a:r>
              <a:rPr lang="en-GB" sz="2400" dirty="0" err="1">
                <a:latin typeface="Lucida Sans" pitchFamily="34" charset="0"/>
              </a:rPr>
              <a:t>revisione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di</a:t>
            </a:r>
            <a:r>
              <a:rPr lang="en-GB" sz="2400" dirty="0">
                <a:latin typeface="Lucida Sans" pitchFamily="34" charset="0"/>
              </a:rPr>
              <a:t> prove e </a:t>
            </a:r>
            <a:r>
              <a:rPr lang="en-GB" sz="2400" dirty="0" err="1" smtClean="0">
                <a:latin typeface="Lucida Sans" pitchFamily="34" charset="0"/>
              </a:rPr>
              <a:t>questionari</a:t>
            </a:r>
            <a:r>
              <a:rPr lang="en-GB" sz="2400" dirty="0" smtClean="0">
                <a:latin typeface="Lucida Sans" pitchFamily="34" charset="0"/>
              </a:rPr>
              <a:t>.</a:t>
            </a:r>
            <a:endParaRPr lang="en-GB" sz="2400" dirty="0">
              <a:latin typeface="Lucida Sans" pitchFamily="34" charset="0"/>
            </a:endParaRPr>
          </a:p>
          <a:p>
            <a:pPr lvl="1" algn="just" eaLnBrk="1" hangingPunct="1">
              <a:lnSpc>
                <a:spcPct val="90000"/>
              </a:lnSpc>
              <a:buClr>
                <a:schemeClr val="tx1"/>
              </a:buClr>
              <a:defRPr/>
            </a:pPr>
            <a:endParaRPr lang="en-GB" sz="2400" dirty="0">
              <a:latin typeface="Lucida Sans" pitchFamily="34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b="1" dirty="0" smtClean="0">
                <a:solidFill>
                  <a:srgbClr val="0070C0"/>
                </a:solidFill>
                <a:latin typeface="Lucida Sans" pitchFamily="34" charset="0"/>
              </a:rPr>
              <a:t>2010 - </a:t>
            </a:r>
            <a:r>
              <a:rPr lang="en-GB" sz="2400" b="1" dirty="0">
                <a:solidFill>
                  <a:srgbClr val="0070C0"/>
                </a:solidFill>
                <a:latin typeface="Lucida Sans" pitchFamily="34" charset="0"/>
              </a:rPr>
              <a:t>Field Test</a:t>
            </a:r>
          </a:p>
          <a:p>
            <a:pPr lvl="1" algn="just" eaLnBrk="1" hangingPunct="1">
              <a:lnSpc>
                <a:spcPct val="90000"/>
              </a:lnSpc>
              <a:buClr>
                <a:schemeClr val="tx1"/>
              </a:buClr>
              <a:buFontTx/>
              <a:buChar char="–"/>
              <a:defRPr/>
            </a:pP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Traduzione</a:t>
            </a:r>
            <a:r>
              <a:rPr lang="en-GB" sz="2400" dirty="0">
                <a:latin typeface="Lucida Sans" pitchFamily="34" charset="0"/>
              </a:rPr>
              <a:t> prove, </a:t>
            </a:r>
            <a:r>
              <a:rPr lang="en-GB" sz="2400" dirty="0" err="1">
                <a:latin typeface="Lucida Sans" pitchFamily="34" charset="0"/>
              </a:rPr>
              <a:t>questionari</a:t>
            </a:r>
            <a:r>
              <a:rPr lang="en-GB" sz="2400" dirty="0">
                <a:latin typeface="Lucida Sans" pitchFamily="34" charset="0"/>
              </a:rPr>
              <a:t> e </a:t>
            </a:r>
            <a:r>
              <a:rPr lang="en-GB" sz="2400" dirty="0" err="1" smtClean="0">
                <a:latin typeface="Lucida Sans" pitchFamily="34" charset="0"/>
              </a:rPr>
              <a:t>manuali</a:t>
            </a:r>
            <a:r>
              <a:rPr lang="en-GB" sz="2400" dirty="0" smtClean="0">
                <a:latin typeface="Lucida Sans" pitchFamily="34" charset="0"/>
              </a:rPr>
              <a:t>.</a:t>
            </a:r>
            <a:endParaRPr lang="en-GB" sz="2400" dirty="0">
              <a:latin typeface="Lucida Sans" pitchFamily="34" charset="0"/>
            </a:endParaRPr>
          </a:p>
          <a:p>
            <a:pPr lvl="1" algn="just" eaLnBrk="1" hangingPunct="1">
              <a:lnSpc>
                <a:spcPct val="90000"/>
              </a:lnSpc>
              <a:buClr>
                <a:schemeClr val="tx1"/>
              </a:buClr>
              <a:buFontTx/>
              <a:buChar char="–"/>
              <a:defRPr/>
            </a:pP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Somministrazione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smtClean="0">
                <a:latin typeface="Lucida Sans" pitchFamily="34" charset="0"/>
              </a:rPr>
              <a:t>a un </a:t>
            </a:r>
            <a:r>
              <a:rPr lang="en-GB" sz="2400" dirty="0" err="1">
                <a:latin typeface="Lucida Sans" pitchFamily="34" charset="0"/>
              </a:rPr>
              <a:t>campione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casuale</a:t>
            </a:r>
            <a:r>
              <a:rPr lang="en-GB" sz="2400" dirty="0" smtClean="0">
                <a:latin typeface="Lucida Sans" pitchFamily="34" charset="0"/>
              </a:rPr>
              <a:t>. </a:t>
            </a:r>
            <a:endParaRPr lang="en-GB" sz="2400" dirty="0">
              <a:latin typeface="Lucida Sans" pitchFamily="34" charset="0"/>
            </a:endParaRPr>
          </a:p>
          <a:p>
            <a:pPr lvl="1" algn="just" eaLnBrk="1" hangingPunct="1">
              <a:lnSpc>
                <a:spcPct val="90000"/>
              </a:lnSpc>
              <a:buClr>
                <a:schemeClr val="tx1"/>
              </a:buClr>
              <a:buFontTx/>
              <a:buChar char="–"/>
              <a:defRPr/>
            </a:pP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Codifica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risposte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aperte</a:t>
            </a:r>
            <a:r>
              <a:rPr lang="en-GB" sz="2400" dirty="0">
                <a:latin typeface="Lucida Sans" pitchFamily="34" charset="0"/>
              </a:rPr>
              <a:t>, </a:t>
            </a:r>
            <a:r>
              <a:rPr lang="en-GB" sz="2400" dirty="0" err="1">
                <a:latin typeface="Lucida Sans" pitchFamily="34" charset="0"/>
              </a:rPr>
              <a:t>immissione</a:t>
            </a:r>
            <a:r>
              <a:rPr lang="en-GB" sz="2400" dirty="0">
                <a:latin typeface="Lucida Sans" pitchFamily="34" charset="0"/>
              </a:rPr>
              <a:t> e </a:t>
            </a:r>
            <a:r>
              <a:rPr lang="en-GB" sz="2400" dirty="0" err="1">
                <a:latin typeface="Lucida Sans" pitchFamily="34" charset="0"/>
              </a:rPr>
              <a:t>pulizia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dati</a:t>
            </a:r>
            <a:r>
              <a:rPr lang="en-GB" sz="2400" dirty="0" smtClean="0">
                <a:latin typeface="Lucida Sans" pitchFamily="34" charset="0"/>
              </a:rPr>
              <a:t>.</a:t>
            </a:r>
            <a:endParaRPr lang="en-GB" sz="2400" dirty="0">
              <a:latin typeface="Lucida Sans" pitchFamily="34" charset="0"/>
            </a:endParaRPr>
          </a:p>
          <a:p>
            <a:pPr lvl="1" algn="just" eaLnBrk="1" hangingPunct="1">
              <a:lnSpc>
                <a:spcPct val="90000"/>
              </a:lnSpc>
              <a:buClr>
                <a:schemeClr val="tx1"/>
              </a:buClr>
              <a:buFontTx/>
              <a:buChar char="–"/>
              <a:defRPr/>
            </a:pP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Analisi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dati</a:t>
            </a:r>
            <a:r>
              <a:rPr lang="en-GB" sz="2400" dirty="0">
                <a:latin typeface="Lucida Sans" pitchFamily="34" charset="0"/>
              </a:rPr>
              <a:t> e </a:t>
            </a:r>
            <a:r>
              <a:rPr lang="en-GB" sz="2400" dirty="0" err="1">
                <a:latin typeface="Lucida Sans" pitchFamily="34" charset="0"/>
              </a:rPr>
              <a:t>finalizzazione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degli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strumenti</a:t>
            </a:r>
            <a:r>
              <a:rPr lang="en-GB" sz="2400" dirty="0" smtClean="0">
                <a:latin typeface="Lucida Sans" pitchFamily="34" charset="0"/>
              </a:rPr>
              <a:t>.</a:t>
            </a:r>
            <a:endParaRPr lang="en-GB" sz="2400" dirty="0">
              <a:latin typeface="Lucida Sans" pitchFamily="34" charset="0"/>
            </a:endParaRPr>
          </a:p>
          <a:p>
            <a:pPr lvl="1" algn="just" eaLnBrk="1" hangingPunct="1">
              <a:lnSpc>
                <a:spcPct val="90000"/>
              </a:lnSpc>
              <a:buClr>
                <a:schemeClr val="tx1"/>
              </a:buClr>
              <a:buFontTx/>
              <a:buChar char="–"/>
              <a:defRPr/>
            </a:pP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Restituzione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dei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dati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alle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 smtClean="0">
                <a:latin typeface="Lucida Sans" pitchFamily="34" charset="0"/>
              </a:rPr>
              <a:t>scuole</a:t>
            </a:r>
            <a:r>
              <a:rPr lang="en-GB" sz="2400" dirty="0" smtClean="0">
                <a:latin typeface="Lucida Sans" pitchFamily="34" charset="0"/>
              </a:rPr>
              <a:t>.</a:t>
            </a:r>
            <a:endParaRPr lang="en-GB" sz="2400" dirty="0">
              <a:latin typeface="Lucida Sans" pitchFamily="34" charset="0"/>
            </a:endParaRPr>
          </a:p>
          <a:p>
            <a:pPr lvl="1" algn="just" eaLnBrk="1" hangingPunct="1">
              <a:lnSpc>
                <a:spcPct val="90000"/>
              </a:lnSpc>
              <a:buClr>
                <a:schemeClr val="tx1"/>
              </a:buClr>
              <a:buFontTx/>
              <a:buChar char="–"/>
              <a:defRPr/>
            </a:pPr>
            <a:endParaRPr lang="en-GB" sz="2400" dirty="0">
              <a:latin typeface="Lucida Sans" pitchFamily="34" charset="0"/>
            </a:endParaRPr>
          </a:p>
          <a:p>
            <a:pPr algn="just" eaLnBrk="1" hangingPunct="1">
              <a:lnSpc>
                <a:spcPct val="90000"/>
              </a:lnSpc>
              <a:buFontTx/>
              <a:buChar char="•"/>
              <a:defRPr/>
            </a:pPr>
            <a:endParaRPr lang="en-GB" sz="2400" dirty="0">
              <a:latin typeface="Comic Sans MS" pitchFamily="66" charset="0"/>
            </a:endParaRPr>
          </a:p>
        </p:txBody>
      </p:sp>
      <p:sp>
        <p:nvSpPr>
          <p:cNvPr id="27651" name="Segnaposto data 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27652" name="Segnaposto numero diapositiva 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74F4531A-6381-42E0-9484-C6076472A651}" type="slidenum">
              <a:rPr lang="it-IT"/>
              <a:pPr/>
              <a:t>11</a:t>
            </a:fld>
            <a:endParaRPr lang="it-IT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47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47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7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4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4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47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47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47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47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7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475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uiExpand="1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8313" y="1276350"/>
            <a:ext cx="8351837" cy="4384675"/>
          </a:xfrm>
        </p:spPr>
        <p:txBody>
          <a:bodyPr/>
          <a:lstStyle/>
          <a:p>
            <a:pPr eaLnBrk="1" hangingPunct="1">
              <a:buClr>
                <a:schemeClr val="tx1"/>
              </a:buClr>
            </a:pPr>
            <a:r>
              <a:rPr lang="en-GB" sz="2400" smtClean="0">
                <a:latin typeface="Lucida Sans" pitchFamily="34" charset="0"/>
              </a:rPr>
              <a:t> </a:t>
            </a:r>
            <a:r>
              <a:rPr lang="en-GB" sz="2400" b="1" smtClean="0">
                <a:solidFill>
                  <a:srgbClr val="0070C0"/>
                </a:solidFill>
                <a:latin typeface="Lucida Sans" pitchFamily="34" charset="0"/>
              </a:rPr>
              <a:t>2011 - Indagine principale</a:t>
            </a:r>
          </a:p>
          <a:p>
            <a:pPr lvl="1" algn="just" eaLnBrk="1" hangingPunct="1">
              <a:buClr>
                <a:schemeClr val="tx1"/>
              </a:buClr>
              <a:buFontTx/>
              <a:buChar char="–"/>
            </a:pPr>
            <a:r>
              <a:rPr lang="en-GB" sz="2400" smtClean="0">
                <a:latin typeface="Lucida Sans" pitchFamily="34" charset="0"/>
              </a:rPr>
              <a:t> Campionamento.</a:t>
            </a:r>
          </a:p>
          <a:p>
            <a:pPr lvl="1" algn="just" eaLnBrk="1" hangingPunct="1">
              <a:buClr>
                <a:schemeClr val="tx1"/>
              </a:buClr>
              <a:buFontTx/>
              <a:buChar char="–"/>
            </a:pPr>
            <a:r>
              <a:rPr lang="en-GB" sz="2400" smtClean="0">
                <a:latin typeface="Lucida Sans" pitchFamily="34" charset="0"/>
              </a:rPr>
              <a:t> Finalizzazione delle traduzioni degli strumenti.</a:t>
            </a:r>
          </a:p>
          <a:p>
            <a:pPr lvl="1" algn="just" eaLnBrk="1" hangingPunct="1">
              <a:buClr>
                <a:schemeClr val="tx1"/>
              </a:buClr>
              <a:buFontTx/>
              <a:buChar char="–"/>
            </a:pPr>
            <a:r>
              <a:rPr lang="en-GB" sz="2400" smtClean="0">
                <a:latin typeface="Lucida Sans" pitchFamily="34" charset="0"/>
              </a:rPr>
              <a:t> Operazioni propedeutiche alla somministrazione.</a:t>
            </a:r>
          </a:p>
          <a:p>
            <a:pPr lvl="1" algn="just" eaLnBrk="1" hangingPunct="1">
              <a:buClr>
                <a:schemeClr val="tx1"/>
              </a:buClr>
              <a:buFontTx/>
              <a:buChar char="–"/>
            </a:pPr>
            <a:r>
              <a:rPr lang="en-GB" sz="2400" smtClean="0">
                <a:latin typeface="Lucida Sans" pitchFamily="34" charset="0"/>
              </a:rPr>
              <a:t> Somministrazione (marzo-aprile).</a:t>
            </a:r>
          </a:p>
          <a:p>
            <a:pPr lvl="1" algn="just" eaLnBrk="1" hangingPunct="1">
              <a:buClr>
                <a:schemeClr val="tx1"/>
              </a:buClr>
              <a:buFontTx/>
              <a:buChar char="–"/>
            </a:pPr>
            <a:r>
              <a:rPr lang="en-GB" sz="2400" smtClean="0">
                <a:latin typeface="Lucida Sans" pitchFamily="34" charset="0"/>
              </a:rPr>
              <a:t> Codifica risposte aperte, immissione e pulizia dati.</a:t>
            </a:r>
          </a:p>
          <a:p>
            <a:pPr lvl="1" algn="just" eaLnBrk="1" hangingPunct="1">
              <a:buClr>
                <a:schemeClr val="tx1"/>
              </a:buClr>
              <a:buFont typeface="Arial" charset="0"/>
              <a:buChar char="•"/>
            </a:pPr>
            <a:endParaRPr lang="en-GB" sz="2400" smtClean="0">
              <a:latin typeface="Lucida Sans" pitchFamily="34" charset="0"/>
            </a:endParaRPr>
          </a:p>
          <a:p>
            <a:pPr eaLnBrk="1" hangingPunct="1">
              <a:buClr>
                <a:schemeClr val="tx1"/>
              </a:buClr>
            </a:pPr>
            <a:r>
              <a:rPr lang="en-GB" sz="2400" b="1" smtClean="0">
                <a:solidFill>
                  <a:srgbClr val="0070C0"/>
                </a:solidFill>
                <a:latin typeface="Lucida Sans" pitchFamily="34" charset="0"/>
              </a:rPr>
              <a:t> 2012 </a:t>
            </a:r>
          </a:p>
          <a:p>
            <a:pPr lvl="1" algn="just" eaLnBrk="1" hangingPunct="1">
              <a:buClr>
                <a:schemeClr val="tx1"/>
              </a:buClr>
              <a:buFontTx/>
              <a:buChar char="–"/>
            </a:pPr>
            <a:r>
              <a:rPr lang="en-GB" sz="2400" smtClean="0">
                <a:latin typeface="Lucida Sans" pitchFamily="34" charset="0"/>
              </a:rPr>
              <a:t> Analisi dati e preparazione rapporto.</a:t>
            </a:r>
          </a:p>
          <a:p>
            <a:pPr lvl="1" algn="just" eaLnBrk="1" hangingPunct="1">
              <a:buClr>
                <a:schemeClr val="tx1"/>
              </a:buClr>
              <a:buFontTx/>
              <a:buChar char="–"/>
            </a:pPr>
            <a:endParaRPr lang="en-GB" sz="2400" smtClean="0">
              <a:latin typeface="Lucida Sans" pitchFamily="34" charset="0"/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620713"/>
          </a:xfrm>
        </p:spPr>
        <p:txBody>
          <a:bodyPr/>
          <a:lstStyle/>
          <a:p>
            <a:pPr eaLnBrk="1" hangingPunct="1"/>
            <a:r>
              <a:rPr lang="it-IT" sz="3200" b="1" smtClean="0">
                <a:solidFill>
                  <a:srgbClr val="000066"/>
                </a:solidFill>
                <a:latin typeface="Lucida Sans" pitchFamily="34" charset="0"/>
              </a:rPr>
              <a:t>TIMSS 2011 - Fasi e tempi (2)</a:t>
            </a:r>
          </a:p>
        </p:txBody>
      </p:sp>
      <p:sp>
        <p:nvSpPr>
          <p:cNvPr id="29699" name="Segnaposto data 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33337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29700" name="Segnaposto numero diapositiva 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36A93499-1634-4F60-ACB5-38C1B2639DFE}" type="slidenum">
              <a:rPr lang="it-IT"/>
              <a:pPr/>
              <a:t>12</a:t>
            </a:fld>
            <a:endParaRPr lang="it-IT"/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57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7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57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57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7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7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5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5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5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7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57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57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57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57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uiExpand="1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395288" y="1143000"/>
            <a:ext cx="8424862" cy="494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2057400" lvl="4" indent="-228600">
              <a:spcBef>
                <a:spcPct val="20000"/>
              </a:spcBef>
              <a:buClr>
                <a:schemeClr val="tx1"/>
              </a:buClr>
              <a:defRPr/>
            </a:pPr>
            <a:endParaRPr lang="en-GB" b="1" dirty="0">
              <a:latin typeface="Comic Sans MS" pitchFamily="66" charset="0"/>
            </a:endParaRPr>
          </a:p>
          <a:p>
            <a:pPr>
              <a:spcBef>
                <a:spcPts val="0"/>
              </a:spcBef>
              <a:buClr>
                <a:schemeClr val="tx1"/>
              </a:buClr>
              <a:defRPr/>
            </a:pPr>
            <a:r>
              <a:rPr lang="en-GB" sz="2000" b="1" dirty="0">
                <a:solidFill>
                  <a:srgbClr val="0070C0"/>
                </a:solidFill>
                <a:latin typeface="Lucida Sans" pitchFamily="34" charset="0"/>
              </a:rPr>
              <a:t>14 </a:t>
            </a:r>
            <a:r>
              <a:rPr lang="en-GB" sz="2000" b="1" dirty="0" err="1">
                <a:solidFill>
                  <a:srgbClr val="0070C0"/>
                </a:solidFill>
                <a:latin typeface="Lucida Sans" pitchFamily="34" charset="0"/>
              </a:rPr>
              <a:t>fascicoli</a:t>
            </a:r>
            <a:r>
              <a:rPr lang="en-GB" sz="2000" b="1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en-GB" sz="2000" b="1" dirty="0" err="1">
                <a:solidFill>
                  <a:srgbClr val="0070C0"/>
                </a:solidFill>
                <a:latin typeface="Lucida Sans" pitchFamily="34" charset="0"/>
              </a:rPr>
              <a:t>di</a:t>
            </a:r>
            <a:r>
              <a:rPr lang="en-GB" sz="2000" b="1" dirty="0">
                <a:solidFill>
                  <a:srgbClr val="0070C0"/>
                </a:solidFill>
                <a:latin typeface="Lucida Sans" pitchFamily="34" charset="0"/>
              </a:rPr>
              <a:t> prove </a:t>
            </a:r>
            <a:r>
              <a:rPr lang="en-GB" sz="2000" b="1" dirty="0">
                <a:solidFill>
                  <a:srgbClr val="0070C0"/>
                </a:solidFill>
                <a:latin typeface="Lucida Sans" pitchFamily="34" charset="0"/>
              </a:rPr>
              <a:t>cognitive</a:t>
            </a:r>
            <a:r>
              <a:rPr lang="en-GB" sz="2000" dirty="0">
                <a:latin typeface="Lucida Sans" pitchFamily="34" charset="0"/>
              </a:rPr>
              <a:t> (</a:t>
            </a:r>
            <a:r>
              <a:rPr lang="en-GB" sz="2000" dirty="0" err="1">
                <a:latin typeface="Lucida Sans" pitchFamily="34" charset="0"/>
              </a:rPr>
              <a:t>assegnati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agli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studenti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secondo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uno</a:t>
            </a:r>
            <a:r>
              <a:rPr lang="en-GB" sz="2000" dirty="0">
                <a:latin typeface="Lucida Sans" pitchFamily="34" charset="0"/>
              </a:rPr>
              <a:t> schema </a:t>
            </a:r>
            <a:r>
              <a:rPr lang="en-GB" sz="2000" dirty="0" err="1">
                <a:latin typeface="Lucida Sans" pitchFamily="34" charset="0"/>
              </a:rPr>
              <a:t>di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rotazione</a:t>
            </a:r>
            <a:r>
              <a:rPr lang="en-GB" sz="2000" dirty="0">
                <a:latin typeface="Lucida Sans" pitchFamily="34" charset="0"/>
              </a:rPr>
              <a:t>), </a:t>
            </a:r>
            <a:r>
              <a:rPr lang="en-GB" sz="2000" dirty="0" err="1">
                <a:latin typeface="Lucida Sans" pitchFamily="34" charset="0"/>
              </a:rPr>
              <a:t>ciascuno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contenente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>
                <a:latin typeface="Lucida Sans" pitchFamily="34" charset="0"/>
              </a:rPr>
              <a:t>prove </a:t>
            </a:r>
            <a:r>
              <a:rPr lang="en-GB" sz="2000" dirty="0" err="1">
                <a:latin typeface="Lucida Sans" pitchFamily="34" charset="0"/>
              </a:rPr>
              <a:t>di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it-IT" sz="2000" dirty="0">
                <a:latin typeface="Lucida Sans" pitchFamily="34" charset="0"/>
              </a:rPr>
              <a:t>Scienze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>
                <a:latin typeface="Lucida Sans" pitchFamily="34" charset="0"/>
              </a:rPr>
              <a:t>e </a:t>
            </a:r>
            <a:r>
              <a:rPr lang="en-GB" sz="2000" dirty="0" err="1">
                <a:latin typeface="Lucida Sans" pitchFamily="34" charset="0"/>
              </a:rPr>
              <a:t>di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Matematica</a:t>
            </a:r>
            <a:r>
              <a:rPr lang="en-GB" sz="2000" dirty="0">
                <a:latin typeface="Lucida Sans" pitchFamily="34" charset="0"/>
              </a:rPr>
              <a:t>.</a:t>
            </a:r>
            <a:endParaRPr lang="en-GB" sz="2000" dirty="0"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defRPr/>
            </a:pPr>
            <a:endParaRPr lang="en-GB" sz="1000" dirty="0"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defRPr/>
            </a:pPr>
            <a:r>
              <a:rPr lang="en-GB" sz="2000" dirty="0">
                <a:latin typeface="Lucida Sans" pitchFamily="34" charset="0"/>
              </a:rPr>
              <a:t>Le </a:t>
            </a:r>
            <a:r>
              <a:rPr lang="en-GB" sz="2000" dirty="0">
                <a:latin typeface="Lucida Sans" pitchFamily="34" charset="0"/>
              </a:rPr>
              <a:t>prove </a:t>
            </a:r>
            <a:r>
              <a:rPr lang="en-GB" sz="2000" dirty="0" err="1">
                <a:latin typeface="Lucida Sans" pitchFamily="34" charset="0"/>
              </a:rPr>
              <a:t>sono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costituite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da</a:t>
            </a:r>
            <a:r>
              <a:rPr lang="en-GB" sz="2000" dirty="0">
                <a:latin typeface="Lucida Sans" pitchFamily="34" charset="0"/>
              </a:rPr>
              <a:t>:</a:t>
            </a: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uno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stimolo</a:t>
            </a:r>
            <a:r>
              <a:rPr lang="en-GB" sz="2000" dirty="0">
                <a:latin typeface="Lucida Sans" pitchFamily="34" charset="0"/>
              </a:rPr>
              <a:t> (</a:t>
            </a:r>
            <a:r>
              <a:rPr lang="en-GB" sz="2000" dirty="0" err="1">
                <a:latin typeface="Lucida Sans" pitchFamily="34" charset="0"/>
              </a:rPr>
              <a:t>testo</a:t>
            </a:r>
            <a:r>
              <a:rPr lang="en-GB" sz="2000" dirty="0">
                <a:latin typeface="Lucida Sans" pitchFamily="34" charset="0"/>
              </a:rPr>
              <a:t>, </a:t>
            </a:r>
            <a:r>
              <a:rPr lang="en-GB" sz="2000" dirty="0" err="1">
                <a:latin typeface="Lucida Sans" pitchFamily="34" charset="0"/>
              </a:rPr>
              <a:t>diagramma</a:t>
            </a:r>
            <a:r>
              <a:rPr lang="en-GB" sz="2000" dirty="0">
                <a:latin typeface="Lucida Sans" pitchFamily="34" charset="0"/>
              </a:rPr>
              <a:t> o </a:t>
            </a:r>
            <a:r>
              <a:rPr lang="en-GB" sz="2000" dirty="0" err="1">
                <a:latin typeface="Lucida Sans" pitchFamily="34" charset="0"/>
              </a:rPr>
              <a:t>grafico</a:t>
            </a:r>
            <a:r>
              <a:rPr lang="en-GB" sz="2000" dirty="0">
                <a:latin typeface="Lucida Sans" pitchFamily="34" charset="0"/>
              </a:rPr>
              <a:t>, </a:t>
            </a:r>
            <a:r>
              <a:rPr lang="en-GB" sz="2000" dirty="0" err="1">
                <a:latin typeface="Lucida Sans" pitchFamily="34" charset="0"/>
              </a:rPr>
              <a:t>immagini</a:t>
            </a:r>
            <a:r>
              <a:rPr lang="en-GB" sz="2000" dirty="0">
                <a:latin typeface="Lucida Sans" pitchFamily="34" charset="0"/>
              </a:rPr>
              <a:t>);</a:t>
            </a:r>
            <a:endParaRPr lang="en-GB" sz="2000" dirty="0">
              <a:latin typeface="Lucida Sans" pitchFamily="34" charset="0"/>
            </a:endParaRP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una</a:t>
            </a:r>
            <a:r>
              <a:rPr lang="en-GB" sz="2000" dirty="0">
                <a:latin typeface="Lucida Sans" pitchFamily="34" charset="0"/>
              </a:rPr>
              <a:t> o </a:t>
            </a:r>
            <a:r>
              <a:rPr lang="en-GB" sz="2000" dirty="0" err="1">
                <a:latin typeface="Lucida Sans" pitchFamily="34" charset="0"/>
              </a:rPr>
              <a:t>più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domande</a:t>
            </a:r>
            <a:r>
              <a:rPr lang="en-GB" sz="2000" dirty="0">
                <a:latin typeface="Lucida Sans" pitchFamily="34" charset="0"/>
              </a:rPr>
              <a:t>.</a:t>
            </a:r>
            <a:endParaRPr lang="en-GB" sz="2000" dirty="0">
              <a:latin typeface="Lucida Sans" pitchFamily="34" charset="0"/>
            </a:endParaRP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defRPr/>
            </a:pPr>
            <a:endParaRPr lang="en-GB" sz="1000" dirty="0"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defRPr/>
            </a:pPr>
            <a:r>
              <a:rPr lang="en-GB" sz="2000" dirty="0">
                <a:latin typeface="Lucida Sans" pitchFamily="34" charset="0"/>
              </a:rPr>
              <a:t>Le </a:t>
            </a:r>
            <a:r>
              <a:rPr lang="en-GB" sz="2000" dirty="0" err="1">
                <a:latin typeface="Lucida Sans" pitchFamily="34" charset="0"/>
              </a:rPr>
              <a:t>domande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possono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essere</a:t>
            </a:r>
            <a:r>
              <a:rPr lang="en-GB" sz="2000" dirty="0">
                <a:latin typeface="Lucida Sans" pitchFamily="34" charset="0"/>
              </a:rPr>
              <a:t>:</a:t>
            </a: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chiuse</a:t>
            </a:r>
            <a:r>
              <a:rPr lang="en-GB" sz="2000" dirty="0">
                <a:latin typeface="Lucida Sans" pitchFamily="34" charset="0"/>
              </a:rPr>
              <a:t> a </a:t>
            </a:r>
            <a:r>
              <a:rPr lang="en-GB" sz="2000" dirty="0" err="1">
                <a:latin typeface="Lucida Sans" pitchFamily="34" charset="0"/>
              </a:rPr>
              <a:t>scelta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multipla</a:t>
            </a:r>
            <a:r>
              <a:rPr lang="en-GB" sz="2000" dirty="0">
                <a:latin typeface="Lucida Sans" pitchFamily="34" charset="0"/>
              </a:rPr>
              <a:t>; </a:t>
            </a:r>
            <a:endParaRPr lang="en-GB" sz="2000" dirty="0">
              <a:latin typeface="Lucida Sans" pitchFamily="34" charset="0"/>
            </a:endParaRP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aperte</a:t>
            </a:r>
            <a:r>
              <a:rPr lang="en-GB" sz="2000" dirty="0">
                <a:latin typeface="Lucida Sans" pitchFamily="34" charset="0"/>
              </a:rPr>
              <a:t> a </a:t>
            </a:r>
            <a:r>
              <a:rPr lang="en-GB" sz="2000" dirty="0" err="1">
                <a:latin typeface="Lucida Sans" pitchFamily="34" charset="0"/>
              </a:rPr>
              <a:t>risposta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univoca</a:t>
            </a:r>
            <a:r>
              <a:rPr lang="en-GB" sz="2000" dirty="0">
                <a:latin typeface="Lucida Sans" pitchFamily="34" charset="0"/>
              </a:rPr>
              <a:t>;</a:t>
            </a:r>
            <a:endParaRPr lang="en-GB" sz="2000" dirty="0">
              <a:latin typeface="Lucida Sans" pitchFamily="34" charset="0"/>
            </a:endParaRP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FontTx/>
              <a:buChar char="–"/>
              <a:defRPr/>
            </a:pP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aperte</a:t>
            </a:r>
            <a:r>
              <a:rPr lang="en-GB" sz="2000" dirty="0">
                <a:latin typeface="Lucida Sans" pitchFamily="34" charset="0"/>
              </a:rPr>
              <a:t> a </a:t>
            </a:r>
            <a:r>
              <a:rPr lang="en-GB" sz="2000" dirty="0" err="1">
                <a:latin typeface="Lucida Sans" pitchFamily="34" charset="0"/>
              </a:rPr>
              <a:t>risposta</a:t>
            </a:r>
            <a:r>
              <a:rPr lang="en-GB" sz="2000" dirty="0">
                <a:latin typeface="Lucida Sans" pitchFamily="34" charset="0"/>
              </a:rPr>
              <a:t> </a:t>
            </a:r>
            <a:r>
              <a:rPr lang="en-GB" sz="2000" dirty="0" err="1">
                <a:latin typeface="Lucida Sans" pitchFamily="34" charset="0"/>
              </a:rPr>
              <a:t>articolata</a:t>
            </a:r>
            <a:r>
              <a:rPr lang="en-GB" sz="2000" dirty="0">
                <a:latin typeface="Lucida Sans" pitchFamily="34" charset="0"/>
              </a:rPr>
              <a:t>.</a:t>
            </a:r>
            <a:endParaRPr lang="en-GB" sz="2000" dirty="0">
              <a:latin typeface="Lucida Sans" pitchFamily="34" charset="0"/>
            </a:endParaRPr>
          </a:p>
        </p:txBody>
      </p:sp>
      <p:sp>
        <p:nvSpPr>
          <p:cNvPr id="31746" name="Rectangle 5"/>
          <p:cNvSpPr>
            <a:spLocks noChangeArrowheads="1"/>
          </p:cNvSpPr>
          <p:nvPr/>
        </p:nvSpPr>
        <p:spPr bwMode="auto">
          <a:xfrm>
            <a:off x="-34925" y="-1714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Strumenti: le prove cognitive</a:t>
            </a:r>
          </a:p>
        </p:txBody>
      </p:sp>
      <p:sp>
        <p:nvSpPr>
          <p:cNvPr id="31747" name="Segnaposto data 5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31748" name="Segnaposto numero diapositiva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94947EBD-8A47-4F34-A15F-FB9299689544}" type="slidenum">
              <a:rPr lang="it-IT"/>
              <a:pPr/>
              <a:t>13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3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33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3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33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33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33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/>
          <p:cNvSpPr/>
          <p:nvPr/>
        </p:nvSpPr>
        <p:spPr bwMode="auto">
          <a:xfrm>
            <a:off x="179512" y="4293097"/>
            <a:ext cx="8424936" cy="1584176"/>
          </a:xfrm>
          <a:prstGeom prst="rect">
            <a:avLst/>
          </a:prstGeom>
          <a:solidFill>
            <a:schemeClr val="bg1"/>
          </a:solidFill>
          <a:ln w="25400" cap="flat" cmpd="thickThin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0070C0"/>
            </a:extrusionClr>
          </a:sp3d>
        </p:spPr>
        <p:txBody>
          <a:bodyPr/>
          <a:lstStyle/>
          <a:p>
            <a:pPr eaLnBrk="0" hangingPunct="0">
              <a:defRPr/>
            </a:pPr>
            <a:endParaRPr lang="it-IT"/>
          </a:p>
        </p:txBody>
      </p:sp>
      <p:sp>
        <p:nvSpPr>
          <p:cNvPr id="11" name="Rettangolo 10"/>
          <p:cNvSpPr/>
          <p:nvPr/>
        </p:nvSpPr>
        <p:spPr bwMode="auto">
          <a:xfrm>
            <a:off x="179512" y="764704"/>
            <a:ext cx="3960440" cy="3240360"/>
          </a:xfrm>
          <a:prstGeom prst="rect">
            <a:avLst/>
          </a:prstGeom>
          <a:solidFill>
            <a:schemeClr val="bg1"/>
          </a:solidFill>
          <a:ln w="25400" cap="flat" cmpd="thickThin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0070C0"/>
            </a:extrusionClr>
          </a:sp3d>
        </p:spPr>
        <p:txBody>
          <a:bodyPr/>
          <a:lstStyle/>
          <a:p>
            <a:pPr eaLnBrk="0" hangingPunct="0">
              <a:defRPr/>
            </a:pPr>
            <a:endParaRPr lang="it-IT"/>
          </a:p>
        </p:txBody>
      </p:sp>
      <p:sp>
        <p:nvSpPr>
          <p:cNvPr id="12" name="Rettangolo 11"/>
          <p:cNvSpPr/>
          <p:nvPr/>
        </p:nvSpPr>
        <p:spPr bwMode="auto">
          <a:xfrm>
            <a:off x="4644008" y="764704"/>
            <a:ext cx="3960440" cy="3240360"/>
          </a:xfrm>
          <a:prstGeom prst="rect">
            <a:avLst/>
          </a:prstGeom>
          <a:solidFill>
            <a:schemeClr val="bg1"/>
          </a:solidFill>
          <a:ln w="25400" cap="flat" cmpd="thickThin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 extrusionH="76200">
            <a:extrusionClr>
              <a:srgbClr val="0070C0"/>
            </a:extrusionClr>
          </a:sp3d>
        </p:spPr>
        <p:txBody>
          <a:bodyPr/>
          <a:lstStyle/>
          <a:p>
            <a:pPr eaLnBrk="0" hangingPunct="0">
              <a:defRPr/>
            </a:pPr>
            <a:endParaRPr lang="it-IT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-14288" y="-387350"/>
            <a:ext cx="914400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Strumenti: i questionari</a:t>
            </a:r>
          </a:p>
        </p:txBody>
      </p:sp>
      <p:sp>
        <p:nvSpPr>
          <p:cNvPr id="8" name="CasellaDiTesto 7"/>
          <p:cNvSpPr txBox="1">
            <a:spLocks noChangeArrowheads="1"/>
          </p:cNvSpPr>
          <p:nvPr/>
        </p:nvSpPr>
        <p:spPr bwMode="auto">
          <a:xfrm>
            <a:off x="250825" y="765175"/>
            <a:ext cx="3816350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b="1" i="1">
                <a:solidFill>
                  <a:srgbClr val="0070C0"/>
                </a:solidFill>
                <a:latin typeface="Lucida Sans" pitchFamily="34" charset="0"/>
              </a:rPr>
              <a:t>Questionario </a:t>
            </a:r>
            <a:r>
              <a:rPr lang="en-GB" b="1" i="1" u="sng">
                <a:solidFill>
                  <a:srgbClr val="0070C0"/>
                </a:solidFill>
                <a:latin typeface="Lucida Sans" pitchFamily="34" charset="0"/>
              </a:rPr>
              <a:t>Insegnante</a:t>
            </a:r>
            <a:r>
              <a:rPr lang="en-GB" b="1" i="1">
                <a:solidFill>
                  <a:srgbClr val="0070C0"/>
                </a:solidFill>
                <a:latin typeface="Lucida Sans" pitchFamily="34" charset="0"/>
              </a:rPr>
              <a:t>:</a:t>
            </a:r>
          </a:p>
          <a:p>
            <a:pPr algn="ctr" eaLnBrk="0" hangingPunct="0"/>
            <a:endParaRPr lang="en-GB" b="1" i="1">
              <a:solidFill>
                <a:srgbClr val="0070C0"/>
              </a:solidFill>
              <a:latin typeface="Lucida Sans" pitchFamily="34" charset="0"/>
            </a:endParaRPr>
          </a:p>
          <a:p>
            <a:pPr marL="250825" lvl="1" indent="-250825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>
                <a:latin typeface="Lucida Sans" pitchFamily="34" charset="0"/>
              </a:rPr>
              <a:t>formazione (scolastica e professionale);</a:t>
            </a:r>
          </a:p>
          <a:p>
            <a:pPr marL="250825" lvl="1" indent="-250825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>
                <a:latin typeface="Lucida Sans" pitchFamily="34" charset="0"/>
              </a:rPr>
              <a:t>metodi di insegnamento;</a:t>
            </a:r>
          </a:p>
          <a:p>
            <a:pPr marL="250825" lvl="1" indent="-250825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>
                <a:latin typeface="Lucida Sans" pitchFamily="34" charset="0"/>
              </a:rPr>
              <a:t>atteggiamento verso l’insegnamento della Matematica e delle Scienze. </a:t>
            </a:r>
          </a:p>
        </p:txBody>
      </p:sp>
      <p:sp>
        <p:nvSpPr>
          <p:cNvPr id="9" name="CasellaDiTesto 8"/>
          <p:cNvSpPr txBox="1">
            <a:spLocks noChangeArrowheads="1"/>
          </p:cNvSpPr>
          <p:nvPr/>
        </p:nvSpPr>
        <p:spPr bwMode="auto">
          <a:xfrm>
            <a:off x="4643438" y="765175"/>
            <a:ext cx="4249737" cy="291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GB" b="1" i="1">
                <a:solidFill>
                  <a:srgbClr val="0070C0"/>
                </a:solidFill>
                <a:latin typeface="Lucida Sans" pitchFamily="34" charset="0"/>
              </a:rPr>
              <a:t>Questionario </a:t>
            </a:r>
            <a:r>
              <a:rPr lang="en-GB" b="1" i="1" u="sng">
                <a:solidFill>
                  <a:srgbClr val="0070C0"/>
                </a:solidFill>
                <a:latin typeface="Lucida Sans" pitchFamily="34" charset="0"/>
              </a:rPr>
              <a:t>Scuola</a:t>
            </a:r>
            <a:r>
              <a:rPr lang="en-GB" b="1" i="1">
                <a:solidFill>
                  <a:srgbClr val="0070C0"/>
                </a:solidFill>
                <a:latin typeface="Lucida Sans" pitchFamily="34" charset="0"/>
              </a:rPr>
              <a:t>:</a:t>
            </a:r>
          </a:p>
          <a:p>
            <a:pPr algn="ctr" eaLnBrk="0" hangingPunct="0"/>
            <a:endParaRPr lang="en-GB" b="1" i="1">
              <a:solidFill>
                <a:srgbClr val="0070C0"/>
              </a:solidFill>
              <a:latin typeface="Lucida Sans" pitchFamily="34" charset="0"/>
            </a:endParaRPr>
          </a:p>
          <a:p>
            <a:pPr marL="250825" lvl="1" indent="-250825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>
                <a:latin typeface="Lucida Sans" pitchFamily="34" charset="0"/>
              </a:rPr>
              <a:t>bacino di utenza;</a:t>
            </a:r>
          </a:p>
          <a:p>
            <a:pPr marL="250825" lvl="1" indent="-250825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>
                <a:latin typeface="Lucida Sans" pitchFamily="34" charset="0"/>
              </a:rPr>
              <a:t>risorse della scuola;</a:t>
            </a:r>
          </a:p>
          <a:p>
            <a:pPr marL="250825" lvl="1" indent="-250825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>
                <a:latin typeface="Lucida Sans" pitchFamily="34" charset="0"/>
              </a:rPr>
              <a:t>corpo docente;</a:t>
            </a:r>
          </a:p>
          <a:p>
            <a:pPr marL="250825" lvl="1" indent="-250825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>
                <a:latin typeface="Lucida Sans" pitchFamily="34" charset="0"/>
              </a:rPr>
              <a:t>clima disciplinare della scuola;</a:t>
            </a:r>
          </a:p>
          <a:p>
            <a:pPr marL="250825" lvl="1" indent="-250825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>
                <a:latin typeface="Lucida Sans" pitchFamily="34" charset="0"/>
              </a:rPr>
              <a:t>strategie didattiche e di valutazione;</a:t>
            </a:r>
          </a:p>
          <a:p>
            <a:pPr marL="250825" lvl="1" indent="-250825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>
                <a:latin typeface="Lucida Sans" pitchFamily="34" charset="0"/>
              </a:rPr>
              <a:t>autonomia scolastica. </a:t>
            </a:r>
            <a:endParaRPr lang="it-IT">
              <a:latin typeface="Lucida Sans" pitchFamily="34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50825" y="4322763"/>
            <a:ext cx="8353425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1"/>
              </a:buClr>
            </a:pPr>
            <a:r>
              <a:rPr lang="en-GB" sz="2000" b="1" i="1">
                <a:solidFill>
                  <a:srgbClr val="0070C0"/>
                </a:solidFill>
                <a:latin typeface="Lucida Sans" pitchFamily="34" charset="0"/>
              </a:rPr>
              <a:t>Questionario </a:t>
            </a:r>
            <a:r>
              <a:rPr lang="en-GB" sz="2000" b="1" i="1" u="sng">
                <a:solidFill>
                  <a:srgbClr val="0070C0"/>
                </a:solidFill>
                <a:latin typeface="Lucida Sans" pitchFamily="34" charset="0"/>
              </a:rPr>
              <a:t>Studente</a:t>
            </a:r>
            <a:r>
              <a:rPr lang="en-GB" sz="2000" b="1" i="1">
                <a:solidFill>
                  <a:srgbClr val="0070C0"/>
                </a:solidFill>
                <a:latin typeface="Lucida Sans" pitchFamily="34" charset="0"/>
              </a:rPr>
              <a:t>:</a:t>
            </a:r>
            <a:endParaRPr lang="en-GB" sz="2000">
              <a:solidFill>
                <a:srgbClr val="0070C0"/>
              </a:solidFill>
              <a:latin typeface="Lucida Sans" pitchFamily="34" charset="0"/>
            </a:endParaRPr>
          </a:p>
          <a:p>
            <a:pPr marL="250825" lvl="1" indent="-250825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>
                <a:latin typeface="Lucida Sans" pitchFamily="34" charset="0"/>
              </a:rPr>
              <a:t>ambiente socio-economico;</a:t>
            </a:r>
          </a:p>
          <a:p>
            <a:pPr marL="250825" lvl="1" indent="-250825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>
                <a:latin typeface="Lucida Sans" pitchFamily="34" charset="0"/>
              </a:rPr>
              <a:t>motivazioni e atteggiamenti nei confronti della scuola;</a:t>
            </a:r>
          </a:p>
          <a:p>
            <a:pPr marL="250825" lvl="1" indent="-250825"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en-GB">
                <a:latin typeface="Lucida Sans" pitchFamily="34" charset="0"/>
              </a:rPr>
              <a:t>strategie di studio della Matematica e delle Scienze.</a:t>
            </a:r>
          </a:p>
        </p:txBody>
      </p:sp>
      <p:sp>
        <p:nvSpPr>
          <p:cNvPr id="33806" name="Segnaposto data 13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746375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33807" name="Segnaposto numero diapositiva 1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E781577B-5BF9-4E11-B408-D8DE15F49D05}" type="slidenum">
              <a:rPr lang="it-IT"/>
              <a:pPr/>
              <a:t>14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9" grpId="0" build="allAtOnce"/>
      <p:bldP spid="10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4"/>
          <p:cNvSpPr>
            <a:spLocks noChangeArrowheads="1"/>
          </p:cNvSpPr>
          <p:nvPr/>
        </p:nvSpPr>
        <p:spPr bwMode="auto">
          <a:xfrm>
            <a:off x="-36513" y="-242888"/>
            <a:ext cx="9540876" cy="106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Matematica - Domini dei contenuti</a:t>
            </a:r>
          </a:p>
        </p:txBody>
      </p:sp>
      <p:sp>
        <p:nvSpPr>
          <p:cNvPr id="17413" name="Rectangle 3"/>
          <p:cNvSpPr>
            <a:spLocks noChangeArrowheads="1"/>
          </p:cNvSpPr>
          <p:nvPr/>
        </p:nvSpPr>
        <p:spPr bwMode="auto">
          <a:xfrm>
            <a:off x="611188" y="1268413"/>
            <a:ext cx="8064500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200" b="1">
                <a:solidFill>
                  <a:srgbClr val="0070C0"/>
                </a:solidFill>
                <a:latin typeface="Lucida Sans" pitchFamily="34" charset="0"/>
              </a:rPr>
              <a:t>Numero</a:t>
            </a:r>
            <a:r>
              <a:rPr lang="it-IT" sz="2200">
                <a:latin typeface="Lucida Sans" pitchFamily="34" charset="0"/>
              </a:rPr>
              <a:t> (numeri naturali, frazioni e decimali, rapporto, proporzione e percentuale).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2200"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200" b="1">
                <a:solidFill>
                  <a:srgbClr val="0070C0"/>
                </a:solidFill>
                <a:latin typeface="Lucida Sans" pitchFamily="34" charset="0"/>
              </a:rPr>
              <a:t>Algebra</a:t>
            </a:r>
            <a:r>
              <a:rPr lang="it-IT" sz="2200">
                <a:latin typeface="Lucida Sans" pitchFamily="34" charset="0"/>
              </a:rPr>
              <a:t> (sequenze, espressioni algebriche, equazioni/formule e funzioni)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2200"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200" b="1">
                <a:solidFill>
                  <a:srgbClr val="0070C0"/>
                </a:solidFill>
                <a:latin typeface="Lucida Sans" pitchFamily="34" charset="0"/>
              </a:rPr>
              <a:t>Geometria</a:t>
            </a:r>
            <a:r>
              <a:rPr lang="it-IT" sz="2200">
                <a:latin typeface="Lucida Sans" pitchFamily="34" charset="0"/>
              </a:rPr>
              <a:t> (figure geometriche, misure geometriche, posizione e movimento).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2200"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200" b="1">
                <a:solidFill>
                  <a:srgbClr val="0070C0"/>
                </a:solidFill>
                <a:latin typeface="Lucida Sans" pitchFamily="34" charset="0"/>
              </a:rPr>
              <a:t>Dati e probabilità</a:t>
            </a:r>
            <a:r>
              <a:rPr lang="it-IT" sz="2200">
                <a:latin typeface="Lucida Sans" pitchFamily="34" charset="0"/>
              </a:rPr>
              <a:t> (organizzazione e rappresentazione dati, interepretazione dei dati, probabilità).</a:t>
            </a:r>
          </a:p>
        </p:txBody>
      </p:sp>
      <p:sp>
        <p:nvSpPr>
          <p:cNvPr id="35843" name="Segnaposto data 5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35844" name="Segnaposto numero diapositiva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402259DC-A9C1-4EBB-B09B-13B597791347}" type="slidenum">
              <a:rPr lang="it-IT"/>
              <a:pPr/>
              <a:t>15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4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4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-14288" y="-387350"/>
            <a:ext cx="914400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 </a:t>
            </a:r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Matematica – Domini cognitivi</a:t>
            </a:r>
          </a:p>
        </p:txBody>
      </p:sp>
      <p:sp>
        <p:nvSpPr>
          <p:cNvPr id="19461" name="Rectangle 3"/>
          <p:cNvSpPr>
            <a:spLocks noChangeArrowheads="1"/>
          </p:cNvSpPr>
          <p:nvPr/>
        </p:nvSpPr>
        <p:spPr bwMode="auto">
          <a:xfrm>
            <a:off x="250825" y="2473325"/>
            <a:ext cx="8569325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400" b="1">
                <a:solidFill>
                  <a:srgbClr val="0070C0"/>
                </a:solidFill>
                <a:latin typeface="Lucida Sans" pitchFamily="34" charset="0"/>
              </a:rPr>
              <a:t>Conoscenza</a:t>
            </a:r>
            <a:r>
              <a:rPr lang="it-IT" sz="2400">
                <a:latin typeface="Lucida Sans" pitchFamily="34" charset="0"/>
              </a:rPr>
              <a:t> (ricordare, riconoscere, eseguire calcoli, recuperare, misurare, classificare/ordinare).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2400"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400" b="1">
                <a:solidFill>
                  <a:srgbClr val="0070C0"/>
                </a:solidFill>
                <a:latin typeface="Lucida Sans" pitchFamily="34" charset="0"/>
              </a:rPr>
              <a:t>Applicazione</a:t>
            </a:r>
            <a:r>
              <a:rPr lang="it-IT" sz="2400">
                <a:latin typeface="Lucida Sans" pitchFamily="34" charset="0"/>
              </a:rPr>
              <a:t> (scegliere, rappresentare, modellizzare, implementare,  risolvere problemi di routine).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2400"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400" b="1">
                <a:solidFill>
                  <a:srgbClr val="0070C0"/>
                </a:solidFill>
                <a:latin typeface="Lucida Sans" pitchFamily="34" charset="0"/>
              </a:rPr>
              <a:t>Ragionamento</a:t>
            </a:r>
            <a:r>
              <a:rPr lang="it-IT" sz="2400">
                <a:latin typeface="Lucida Sans" pitchFamily="34" charset="0"/>
              </a:rPr>
              <a:t> (analizzare, generalizzare, sintetizzare/integrare, giustificare, risolvere problemi non di routine).</a:t>
            </a:r>
            <a:r>
              <a:rPr lang="it-IT" sz="2400"/>
              <a:t> </a:t>
            </a:r>
          </a:p>
        </p:txBody>
      </p:sp>
      <p:sp>
        <p:nvSpPr>
          <p:cNvPr id="6" name="CasellaDiTesto 5"/>
          <p:cNvSpPr txBox="1">
            <a:spLocks noChangeArrowheads="1"/>
          </p:cNvSpPr>
          <p:nvPr/>
        </p:nvSpPr>
        <p:spPr bwMode="auto">
          <a:xfrm>
            <a:off x="250825" y="836613"/>
            <a:ext cx="8569325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2200">
                <a:latin typeface="Lucida Sans" pitchFamily="34" charset="0"/>
              </a:rPr>
              <a:t>Per rispondere correttamente agli item gli studenti, oltre ad avere una certa familiarità con i contenuti di Matematica e  Scienze proposti, devono anche dimostrare di avere un certo numero di </a:t>
            </a:r>
            <a:r>
              <a:rPr lang="it-IT" sz="2400" b="1" u="sng">
                <a:solidFill>
                  <a:srgbClr val="0070C0"/>
                </a:solidFill>
                <a:latin typeface="Lucida Sans" pitchFamily="34" charset="0"/>
              </a:rPr>
              <a:t>abilità cognitive</a:t>
            </a:r>
            <a:r>
              <a:rPr lang="it-IT" sz="2200">
                <a:latin typeface="Lucida Sans" pitchFamily="34" charset="0"/>
              </a:rPr>
              <a:t>.</a:t>
            </a:r>
          </a:p>
        </p:txBody>
      </p:sp>
      <p:sp>
        <p:nvSpPr>
          <p:cNvPr id="37892" name="Segnaposto data 6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37893" name="Segnaposto numero diapositiva 7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9232D233-5B01-42BD-9463-40025E8BB536}" type="slidenum">
              <a:rPr lang="it-IT"/>
              <a:pPr/>
              <a:t>16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uiExpand="1" build="p"/>
      <p:bldP spid="6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468313" y="620713"/>
            <a:ext cx="8064500" cy="557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lvl="4">
              <a:defRPr/>
            </a:pPr>
            <a:endParaRPr lang="en-GB" b="1" dirty="0"/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Biologia</a:t>
            </a:r>
            <a:r>
              <a:rPr lang="it-IT" sz="2400" b="1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it-IT" sz="2000" dirty="0">
                <a:latin typeface="Lucida Sans" pitchFamily="34" charset="0"/>
              </a:rPr>
              <a:t>(caratteristiche, classificazione e processi vitali degli organismi; cellule e loro funzioni; cicli di vita, riproduzione ed ereditarietà; diversità, adattamento e selezione naturale; ecosistemi; salute dell’uomo).</a:t>
            </a:r>
          </a:p>
          <a:p>
            <a:pPr>
              <a:buFontTx/>
              <a:buChar char="•"/>
              <a:defRPr/>
            </a:pPr>
            <a:endParaRPr lang="it-IT" sz="2200" dirty="0"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Chimica </a:t>
            </a:r>
            <a:r>
              <a:rPr lang="it-IT" sz="2000" dirty="0">
                <a:latin typeface="Lucida Sans" pitchFamily="34" charset="0"/>
              </a:rPr>
              <a:t>(classificazione e composizione della materia; proprietà della materia; trasformazione chimica).</a:t>
            </a:r>
          </a:p>
          <a:p>
            <a:pPr>
              <a:defRPr/>
            </a:pPr>
            <a:endParaRPr lang="it-IT" sz="2200" dirty="0"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Fisica </a:t>
            </a:r>
            <a:r>
              <a:rPr lang="it-IT" sz="2000" dirty="0">
                <a:latin typeface="Lucida Sans" pitchFamily="34" charset="0"/>
              </a:rPr>
              <a:t>(stati fisici e trasformazioni nella materia; trasformazioni di energia, calore e temperatura; luce; suono; elettricità e magnetismo; forze e moto).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endParaRPr lang="it-IT" sz="2200" b="1" dirty="0">
              <a:solidFill>
                <a:srgbClr val="0070C0"/>
              </a:solidFill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Scienze della Terra </a:t>
            </a:r>
            <a:r>
              <a:rPr lang="it-IT" sz="2000" dirty="0">
                <a:latin typeface="Lucida Sans" pitchFamily="34" charset="0"/>
              </a:rPr>
              <a:t>(struttura e caratteristiche fisiche della Terra; processi, cicli e storia della Terra; risorse della Terra, uso e conservazione; la Terra nel sistema solare e nell’Universo).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-14288" y="-374650"/>
            <a:ext cx="914400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Scienze – Domini dei contenuti</a:t>
            </a:r>
          </a:p>
        </p:txBody>
      </p:sp>
      <p:sp>
        <p:nvSpPr>
          <p:cNvPr id="39939" name="Segnaposto data 5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39940" name="Segnaposto numero diapositiva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C7617EEC-BF31-49BC-A508-327A3449A811}" type="slidenum">
              <a:rPr lang="it-IT"/>
              <a:pPr/>
              <a:t>17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48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468313" y="981075"/>
            <a:ext cx="8064500" cy="527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400" b="1">
                <a:solidFill>
                  <a:srgbClr val="0070C0"/>
                </a:solidFill>
                <a:latin typeface="Lucida Sans" pitchFamily="34" charset="0"/>
              </a:rPr>
              <a:t>Conoscenza </a:t>
            </a:r>
            <a:r>
              <a:rPr lang="it-IT" sz="2000">
                <a:latin typeface="Lucida Sans" pitchFamily="34" charset="0"/>
              </a:rPr>
              <a:t>(ricordare/riconoscere, definire, descrivere, illustrare con esempi, uso di strumenti e procedure).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2400" b="1">
              <a:solidFill>
                <a:srgbClr val="0070C0"/>
              </a:solidFill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400" b="1">
                <a:solidFill>
                  <a:srgbClr val="0070C0"/>
                </a:solidFill>
                <a:latin typeface="Lucida Sans" pitchFamily="34" charset="0"/>
              </a:rPr>
              <a:t>Applicazione </a:t>
            </a:r>
            <a:r>
              <a:rPr lang="it-IT" sz="2000">
                <a:latin typeface="Lucida Sans" pitchFamily="34" charset="0"/>
              </a:rPr>
              <a:t>(confrontare/contrapporre/classificare, utilizzare modelli, mettere in relazione, interpretare informazioni, trovare soluzioni, spiegare).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2400" b="1">
              <a:solidFill>
                <a:srgbClr val="0070C0"/>
              </a:solidFill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400" b="1">
                <a:solidFill>
                  <a:srgbClr val="0070C0"/>
                </a:solidFill>
                <a:latin typeface="Lucida Sans" pitchFamily="34" charset="0"/>
              </a:rPr>
              <a:t>Ragionamento </a:t>
            </a:r>
            <a:r>
              <a:rPr lang="it-IT" sz="2000">
                <a:latin typeface="Lucida Sans" pitchFamily="34" charset="0"/>
              </a:rPr>
              <a:t>(analizzare/risolvere problemi, integrare/ sintetizzare, ipotizzare/prevedere, progettare/ pianificare, trarre conclusioni, generalizzare, valutare, giustificare).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2400" b="1">
              <a:solidFill>
                <a:srgbClr val="0070C0"/>
              </a:solidFill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it-IT" sz="2400" b="1">
                <a:solidFill>
                  <a:srgbClr val="0070C0"/>
                </a:solidFill>
                <a:latin typeface="Lucida Sans" pitchFamily="34" charset="0"/>
              </a:rPr>
              <a:t>Indagine scientifica </a:t>
            </a:r>
            <a:r>
              <a:rPr lang="it-IT" sz="2000">
                <a:latin typeface="Lucida Sans" pitchFamily="34" charset="0"/>
              </a:rPr>
              <a:t>(formulare domande e ipotesi, progettare indagini, rappresentare dati, analizzare e interpretare dati; trarre conclusioni e svolgere spiegazioni).  </a:t>
            </a: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-14288" y="-374650"/>
            <a:ext cx="914400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Scienze – Domini cognitivi</a:t>
            </a:r>
          </a:p>
        </p:txBody>
      </p:sp>
      <p:sp>
        <p:nvSpPr>
          <p:cNvPr id="41987" name="Segnaposto data 5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41988" name="Segnaposto numero diapositiva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B4E72144-7E35-42AC-B5EF-5E28D2BAB11B}" type="slidenum">
              <a:rPr lang="it-IT"/>
              <a:pPr/>
              <a:t>18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50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4"/>
          <p:cNvSpPr>
            <a:spLocks noChangeArrowheads="1"/>
          </p:cNvSpPr>
          <p:nvPr/>
        </p:nvSpPr>
        <p:spPr bwMode="auto">
          <a:xfrm>
            <a:off x="146050" y="222250"/>
            <a:ext cx="8458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TIMSS  </a:t>
            </a:r>
            <a:br>
              <a:rPr lang="it-IT" sz="3200" b="1">
                <a:solidFill>
                  <a:srgbClr val="000066"/>
                </a:solidFill>
                <a:latin typeface="Lucida Sans" pitchFamily="34" charset="0"/>
              </a:rPr>
            </a:br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        Programma del seminario</a:t>
            </a:r>
          </a:p>
        </p:txBody>
      </p:sp>
      <p:sp>
        <p:nvSpPr>
          <p:cNvPr id="44034" name="Rectangle 5"/>
          <p:cNvSpPr>
            <a:spLocks noChangeArrowheads="1"/>
          </p:cNvSpPr>
          <p:nvPr/>
        </p:nvSpPr>
        <p:spPr bwMode="auto">
          <a:xfrm>
            <a:off x="457200" y="1125538"/>
            <a:ext cx="868680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it-IT" sz="2400" u="sng">
                <a:solidFill>
                  <a:srgbClr val="00B0F0"/>
                </a:solidFill>
                <a:latin typeface="Franklin Gothic Demi" pitchFamily="34" charset="0"/>
              </a:rPr>
              <a:t>Mattina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</a:t>
            </a: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Presentazione dell’indagine IEA TIMSS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</a:t>
            </a:r>
            <a:r>
              <a:rPr lang="it-IT" sz="2400" b="1">
                <a:latin typeface="Lucida Sans" pitchFamily="34" charset="0"/>
              </a:rPr>
              <a:t>Alcuni risultati e presentazione di esempi di prove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</a:t>
            </a: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Soggetti coinvolti e strumenti di rilevazione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 Compiti del Coordinatore e del Somministratore</a:t>
            </a:r>
          </a:p>
          <a:p>
            <a:pPr>
              <a:spcBef>
                <a:spcPct val="20000"/>
              </a:spcBef>
              <a:buClr>
                <a:schemeClr val="tx1"/>
              </a:buClr>
            </a:pPr>
            <a:endParaRPr lang="it-IT" sz="2400">
              <a:solidFill>
                <a:srgbClr val="003300"/>
              </a:solidFill>
              <a:latin typeface="Franklin Gothic Demi" pitchFamily="34" charset="0"/>
            </a:endParaRPr>
          </a:p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it-IT" sz="2400" u="sng">
                <a:solidFill>
                  <a:srgbClr val="00B0F0"/>
                </a:solidFill>
                <a:latin typeface="Franklin Gothic Demi" pitchFamily="34" charset="0"/>
              </a:rPr>
              <a:t>Pomeriggio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</a:t>
            </a: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Somministrazione: controllo materiali e procedure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 Somministrazione: compilazione schede e documenti 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 Discussione, domande, approfondimenti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endParaRPr lang="en-GB" sz="2400">
              <a:latin typeface="Lucida Sans" pitchFamily="34" charset="0"/>
            </a:endParaRPr>
          </a:p>
          <a:p>
            <a:pPr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endParaRPr lang="en-GB" sz="2400">
              <a:latin typeface="Lucida Sans" pitchFamily="34" charset="0"/>
            </a:endParaRPr>
          </a:p>
        </p:txBody>
      </p:sp>
      <p:sp>
        <p:nvSpPr>
          <p:cNvPr id="44035" name="Segnaposto data 5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44036" name="Segnaposto numero diapositiva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A3FDA7EC-4050-4BC1-A1E8-4A8E5EFD7DE8}" type="slidenum">
              <a:rPr lang="it-IT"/>
              <a:pPr/>
              <a:t>19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4"/>
          <p:cNvSpPr>
            <a:spLocks noChangeArrowheads="1"/>
          </p:cNvSpPr>
          <p:nvPr/>
        </p:nvSpPr>
        <p:spPr bwMode="auto">
          <a:xfrm>
            <a:off x="146050" y="222250"/>
            <a:ext cx="8458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TIMSS  </a:t>
            </a:r>
            <a:br>
              <a:rPr lang="it-IT" sz="3200" b="1">
                <a:solidFill>
                  <a:srgbClr val="000066"/>
                </a:solidFill>
                <a:latin typeface="Lucida Sans" pitchFamily="34" charset="0"/>
              </a:rPr>
            </a:br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        Programma del seminario</a:t>
            </a:r>
          </a:p>
        </p:txBody>
      </p:sp>
      <p:sp>
        <p:nvSpPr>
          <p:cNvPr id="9218" name="Rectangle 5"/>
          <p:cNvSpPr>
            <a:spLocks noChangeArrowheads="1"/>
          </p:cNvSpPr>
          <p:nvPr/>
        </p:nvSpPr>
        <p:spPr bwMode="auto">
          <a:xfrm>
            <a:off x="457200" y="1125538"/>
            <a:ext cx="868680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it-IT" sz="2400" u="sng">
                <a:solidFill>
                  <a:srgbClr val="00B0F0"/>
                </a:solidFill>
                <a:latin typeface="Franklin Gothic Demi" pitchFamily="34" charset="0"/>
              </a:rPr>
              <a:t>Mattina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Presentazione dell’indagine IEA TIMSS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Alcuni risultati e presentazione di esempi di prove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Soggetti coinvolti e strumenti di rilevazione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Compiti del Coordinatore e del Somministratore</a:t>
            </a:r>
          </a:p>
          <a:p>
            <a:pPr>
              <a:spcBef>
                <a:spcPct val="20000"/>
              </a:spcBef>
              <a:buClr>
                <a:schemeClr val="tx1"/>
              </a:buClr>
            </a:pPr>
            <a:endParaRPr lang="it-IT" sz="2400">
              <a:solidFill>
                <a:srgbClr val="003300"/>
              </a:solidFill>
              <a:latin typeface="Franklin Gothic Demi" pitchFamily="34" charset="0"/>
            </a:endParaRPr>
          </a:p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it-IT" sz="2400" u="sng">
                <a:solidFill>
                  <a:srgbClr val="00B0F0"/>
                </a:solidFill>
                <a:latin typeface="Franklin Gothic Demi" pitchFamily="34" charset="0"/>
              </a:rPr>
              <a:t>Pomeriggio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Somministrazione: controllo materiali e procedure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Somministrazione: compilazione schede e documenti 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Discussione, domande, approfondimenti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endParaRPr lang="en-GB" sz="2400">
              <a:latin typeface="Lucida Sans" pitchFamily="34" charset="0"/>
            </a:endParaRPr>
          </a:p>
          <a:p>
            <a:pPr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endParaRPr lang="en-GB" sz="2400">
              <a:latin typeface="Lucida Sans" pitchFamily="34" charset="0"/>
            </a:endParaRPr>
          </a:p>
        </p:txBody>
      </p:sp>
      <p:sp>
        <p:nvSpPr>
          <p:cNvPr id="9219" name="Segnaposto data 5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3178175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9220" name="Segnaposto numero diapositiva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1CBEB06E-7A70-4F02-A5B3-3EAE32BDA643}" type="slidenum">
              <a:rPr lang="it-IT"/>
              <a:pPr/>
              <a:t>2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6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Rectangle 5"/>
          <p:cNvSpPr>
            <a:spLocks noChangeArrowheads="1"/>
          </p:cNvSpPr>
          <p:nvPr/>
        </p:nvSpPr>
        <p:spPr bwMode="auto">
          <a:xfrm>
            <a:off x="250825" y="1196975"/>
            <a:ext cx="868680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tx1"/>
              </a:buClr>
            </a:pPr>
            <a:r>
              <a:rPr lang="en-GB" sz="2800">
                <a:latin typeface="Lucida Sans" pitchFamily="34" charset="0"/>
              </a:rPr>
              <a:t>Sul sito TIMSS ai seguenti link</a:t>
            </a:r>
          </a:p>
          <a:p>
            <a:pPr algn="ctr">
              <a:spcBef>
                <a:spcPct val="20000"/>
              </a:spcBef>
              <a:buClr>
                <a:schemeClr val="tx1"/>
              </a:buClr>
            </a:pPr>
            <a:endParaRPr lang="en-GB" sz="2800">
              <a:latin typeface="Lucida Sans" pitchFamily="34" charset="0"/>
            </a:endParaRPr>
          </a:p>
          <a:p>
            <a:pPr algn="ctr">
              <a:lnSpc>
                <a:spcPct val="20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en-GB" sz="2400" i="1">
                <a:solidFill>
                  <a:srgbClr val="0070C0"/>
                </a:solidFill>
                <a:latin typeface="Lucida Sans" pitchFamily="34" charset="0"/>
              </a:rPr>
              <a:t>http://timss.bc.edu/timss2003i/mathD.html</a:t>
            </a:r>
          </a:p>
          <a:p>
            <a:pPr algn="ctr">
              <a:lnSpc>
                <a:spcPct val="200000"/>
              </a:lnSpc>
              <a:spcBef>
                <a:spcPct val="20000"/>
              </a:spcBef>
              <a:buClr>
                <a:schemeClr val="tx1"/>
              </a:buClr>
            </a:pPr>
            <a:r>
              <a:rPr lang="en-GB" sz="2400">
                <a:latin typeface="Lucida Sans" pitchFamily="34" charset="0"/>
              </a:rPr>
              <a:t> </a:t>
            </a:r>
            <a:r>
              <a:rPr lang="en-GB" sz="2400" i="1">
                <a:solidFill>
                  <a:srgbClr val="0070C0"/>
                </a:solidFill>
                <a:latin typeface="Lucida Sans" pitchFamily="34" charset="0"/>
              </a:rPr>
              <a:t>http://timss.bc.edu/TIMSS2007/mathreport.html</a:t>
            </a:r>
          </a:p>
          <a:p>
            <a:pPr algn="ctr">
              <a:spcBef>
                <a:spcPct val="20000"/>
              </a:spcBef>
              <a:buClr>
                <a:schemeClr val="tx1"/>
              </a:buClr>
            </a:pPr>
            <a:endParaRPr lang="en-GB" sz="2400" i="1">
              <a:solidFill>
                <a:srgbClr val="0070C0"/>
              </a:solidFill>
              <a:latin typeface="Lucida Sans" pitchFamily="34" charset="0"/>
            </a:endParaRPr>
          </a:p>
          <a:p>
            <a:pPr algn="ctr">
              <a:spcBef>
                <a:spcPct val="20000"/>
              </a:spcBef>
              <a:buClr>
                <a:schemeClr val="tx1"/>
              </a:buClr>
            </a:pPr>
            <a:r>
              <a:rPr lang="en-GB" sz="2800">
                <a:latin typeface="Lucida Sans" pitchFamily="34" charset="0"/>
              </a:rPr>
              <a:t>sono disponibili i report relativi alle indagini </a:t>
            </a:r>
          </a:p>
          <a:p>
            <a:pPr algn="ctr">
              <a:spcBef>
                <a:spcPct val="20000"/>
              </a:spcBef>
              <a:buClr>
                <a:schemeClr val="tx1"/>
              </a:buClr>
            </a:pPr>
            <a:r>
              <a:rPr lang="en-GB" sz="2800" b="1">
                <a:solidFill>
                  <a:srgbClr val="0070C0"/>
                </a:solidFill>
                <a:latin typeface="Lucida Sans" pitchFamily="34" charset="0"/>
              </a:rPr>
              <a:t>TIMSS 2003 e TIMSS 2007 </a:t>
            </a:r>
          </a:p>
          <a:p>
            <a:pPr algn="ctr">
              <a:spcBef>
                <a:spcPct val="20000"/>
              </a:spcBef>
              <a:buClr>
                <a:schemeClr val="tx1"/>
              </a:buClr>
            </a:pPr>
            <a:endParaRPr lang="en-GB" sz="2400">
              <a:solidFill>
                <a:srgbClr val="C0C0C0"/>
              </a:solidFill>
              <a:latin typeface="Lucida Sans" pitchFamily="34" charset="0"/>
            </a:endParaRPr>
          </a:p>
        </p:txBody>
      </p:sp>
      <p:pic>
        <p:nvPicPr>
          <p:cNvPr id="46083" name="Picture 7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0" y="0"/>
            <a:ext cx="8458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TIMSS – Alcuni risultati</a:t>
            </a:r>
          </a:p>
        </p:txBody>
      </p:sp>
      <p:sp>
        <p:nvSpPr>
          <p:cNvPr id="46085" name="Segnaposto data 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746375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46086" name="Segnaposto numero diapositiva 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F9DF3B5A-5F6F-4790-ADCA-51A70BD43443}" type="slidenum">
              <a:rPr lang="it-IT"/>
              <a:pPr/>
              <a:t>20</a:t>
            </a:fld>
            <a:endParaRPr lang="it-IT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0" y="-3746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IV primaria -</a:t>
            </a:r>
            <a:r>
              <a:rPr lang="it-IT" sz="20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Matematica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- TIMSS 2007</a:t>
            </a:r>
          </a:p>
        </p:txBody>
      </p:sp>
      <p:sp>
        <p:nvSpPr>
          <p:cNvPr id="23558" name="AutoShape 6"/>
          <p:cNvSpPr>
            <a:spLocks noChangeArrowheads="1"/>
          </p:cNvSpPr>
          <p:nvPr/>
        </p:nvSpPr>
        <p:spPr bwMode="auto">
          <a:xfrm>
            <a:off x="5724525" y="3213100"/>
            <a:ext cx="976313" cy="215900"/>
          </a:xfrm>
          <a:prstGeom prst="leftArrow">
            <a:avLst>
              <a:gd name="adj1" fmla="val 50000"/>
              <a:gd name="adj2" fmla="val 113052"/>
            </a:avLst>
          </a:prstGeom>
          <a:noFill/>
          <a:ln w="31750">
            <a:solidFill>
              <a:srgbClr val="007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it-IT"/>
          </a:p>
        </p:txBody>
      </p:sp>
      <p:pic>
        <p:nvPicPr>
          <p:cNvPr id="48131" name="Picture 5"/>
          <p:cNvPicPr>
            <a:picLocks noChangeAspect="1" noChangeArrowheads="1"/>
          </p:cNvPicPr>
          <p:nvPr/>
        </p:nvPicPr>
        <p:blipFill>
          <a:blip r:embed="rId3"/>
          <a:srcRect l="21436" t="93593" r="41833"/>
          <a:stretch>
            <a:fillRect/>
          </a:stretch>
        </p:blipFill>
        <p:spPr bwMode="auto">
          <a:xfrm>
            <a:off x="6011863" y="5037138"/>
            <a:ext cx="2881312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5"/>
          <p:cNvPicPr>
            <a:picLocks noChangeAspect="1" noChangeArrowheads="1"/>
          </p:cNvPicPr>
          <p:nvPr/>
        </p:nvPicPr>
        <p:blipFill>
          <a:blip r:embed="rId3"/>
          <a:srcRect l="59140" t="93593" b="-1057"/>
          <a:stretch>
            <a:fillRect/>
          </a:stretch>
        </p:blipFill>
        <p:spPr bwMode="auto">
          <a:xfrm>
            <a:off x="6084888" y="5589588"/>
            <a:ext cx="3024187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3"/>
          <a:srcRect r="29588" b="25600"/>
          <a:stretch>
            <a:fillRect/>
          </a:stretch>
        </p:blipFill>
        <p:spPr bwMode="auto">
          <a:xfrm>
            <a:off x="96838" y="692150"/>
            <a:ext cx="5554662" cy="561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e 9"/>
          <p:cNvSpPr>
            <a:spLocks noChangeArrowheads="1"/>
          </p:cNvSpPr>
          <p:nvPr/>
        </p:nvSpPr>
        <p:spPr bwMode="auto">
          <a:xfrm>
            <a:off x="107950" y="3141663"/>
            <a:ext cx="792163" cy="287337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1" name="Ovale 10"/>
          <p:cNvSpPr>
            <a:spLocks noChangeArrowheads="1"/>
          </p:cNvSpPr>
          <p:nvPr/>
        </p:nvSpPr>
        <p:spPr bwMode="auto">
          <a:xfrm>
            <a:off x="4643438" y="3141663"/>
            <a:ext cx="360362" cy="358775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48136" name="Segnaposto data 11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48137" name="Segnaposto numero diapositiva 1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CD3CDE4C-FF00-4FE3-B385-DA95D454B45C}" type="slidenum">
              <a:rPr lang="it-IT"/>
              <a:pPr/>
              <a:t>21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0" y="-3746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III secondaria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-</a:t>
            </a:r>
            <a:r>
              <a:rPr lang="it-IT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Matematica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- TIMSS 2007</a:t>
            </a:r>
          </a:p>
        </p:txBody>
      </p:sp>
      <p:sp>
        <p:nvSpPr>
          <p:cNvPr id="23558" name="AutoShape 6"/>
          <p:cNvSpPr>
            <a:spLocks noChangeArrowheads="1"/>
          </p:cNvSpPr>
          <p:nvPr/>
        </p:nvSpPr>
        <p:spPr bwMode="auto">
          <a:xfrm>
            <a:off x="5540375" y="3644900"/>
            <a:ext cx="976313" cy="215900"/>
          </a:xfrm>
          <a:prstGeom prst="leftArrow">
            <a:avLst>
              <a:gd name="adj1" fmla="val 50000"/>
              <a:gd name="adj2" fmla="val 113052"/>
            </a:avLst>
          </a:prstGeom>
          <a:noFill/>
          <a:ln w="31750">
            <a:solidFill>
              <a:srgbClr val="007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it-IT"/>
          </a:p>
        </p:txBody>
      </p:sp>
      <p:pic>
        <p:nvPicPr>
          <p:cNvPr id="50179" name="Picture 5"/>
          <p:cNvPicPr>
            <a:picLocks noChangeAspect="1" noChangeArrowheads="1"/>
          </p:cNvPicPr>
          <p:nvPr/>
        </p:nvPicPr>
        <p:blipFill>
          <a:blip r:embed="rId3"/>
          <a:srcRect l="21436" t="93593" r="41833"/>
          <a:stretch>
            <a:fillRect/>
          </a:stretch>
        </p:blipFill>
        <p:spPr bwMode="auto">
          <a:xfrm>
            <a:off x="6011863" y="5037138"/>
            <a:ext cx="2881312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5"/>
          <p:cNvPicPr>
            <a:picLocks noChangeAspect="1" noChangeArrowheads="1"/>
          </p:cNvPicPr>
          <p:nvPr/>
        </p:nvPicPr>
        <p:blipFill>
          <a:blip r:embed="rId3"/>
          <a:srcRect l="59140" t="93593" b="-1057"/>
          <a:stretch>
            <a:fillRect/>
          </a:stretch>
        </p:blipFill>
        <p:spPr bwMode="auto">
          <a:xfrm>
            <a:off x="6084888" y="5589588"/>
            <a:ext cx="3024187" cy="52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6"/>
          <p:cNvPicPr>
            <a:picLocks noChangeAspect="1" noChangeArrowheads="1"/>
          </p:cNvPicPr>
          <p:nvPr/>
        </p:nvPicPr>
        <p:blipFill>
          <a:blip r:embed="rId4"/>
          <a:srcRect r="31467" b="37523"/>
          <a:stretch>
            <a:fillRect/>
          </a:stretch>
        </p:blipFill>
        <p:spPr bwMode="auto">
          <a:xfrm>
            <a:off x="34925" y="620713"/>
            <a:ext cx="5426075" cy="568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e 9"/>
          <p:cNvSpPr>
            <a:spLocks noChangeArrowheads="1"/>
          </p:cNvSpPr>
          <p:nvPr/>
        </p:nvSpPr>
        <p:spPr bwMode="auto">
          <a:xfrm>
            <a:off x="107950" y="3644900"/>
            <a:ext cx="792163" cy="28892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2" name="Ovale 11"/>
          <p:cNvSpPr>
            <a:spLocks noChangeArrowheads="1"/>
          </p:cNvSpPr>
          <p:nvPr/>
        </p:nvSpPr>
        <p:spPr bwMode="auto">
          <a:xfrm>
            <a:off x="4500563" y="3573463"/>
            <a:ext cx="358775" cy="360362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50184" name="Segnaposto data 12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50185" name="Segnaposto numero diapositiva 1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779F3248-536D-4E1C-9FD0-925439FB0BEB}" type="slidenum">
              <a:rPr lang="it-IT"/>
              <a:pPr/>
              <a:t>22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nimBg="1"/>
      <p:bldP spid="10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0" y="-3746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Risultati in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Matematica/TIMSS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2003-TIMSS 2007</a:t>
            </a:r>
          </a:p>
        </p:txBody>
      </p:sp>
      <p:pic>
        <p:nvPicPr>
          <p:cNvPr id="52226" name="Picture 5"/>
          <p:cNvPicPr>
            <a:picLocks noChangeAspect="1" noChangeArrowheads="1"/>
          </p:cNvPicPr>
          <p:nvPr/>
        </p:nvPicPr>
        <p:blipFill>
          <a:blip r:embed="rId3"/>
          <a:srcRect r="60966" b="60080"/>
          <a:stretch>
            <a:fillRect/>
          </a:stretch>
        </p:blipFill>
        <p:spPr bwMode="auto">
          <a:xfrm>
            <a:off x="468313" y="1431925"/>
            <a:ext cx="3598862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5"/>
          <p:cNvPicPr>
            <a:picLocks noChangeAspect="1" noChangeArrowheads="1"/>
          </p:cNvPicPr>
          <p:nvPr/>
        </p:nvPicPr>
        <p:blipFill>
          <a:blip r:embed="rId3"/>
          <a:srcRect l="59772" r="1581" b="60080"/>
          <a:stretch>
            <a:fillRect/>
          </a:stretch>
        </p:blipFill>
        <p:spPr bwMode="auto">
          <a:xfrm>
            <a:off x="4895850" y="1412875"/>
            <a:ext cx="3563938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e 8"/>
          <p:cNvSpPr>
            <a:spLocks noChangeArrowheads="1"/>
          </p:cNvSpPr>
          <p:nvPr/>
        </p:nvSpPr>
        <p:spPr bwMode="auto">
          <a:xfrm>
            <a:off x="395288" y="3860800"/>
            <a:ext cx="792162" cy="28892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0" name="Ovale 9"/>
          <p:cNvSpPr>
            <a:spLocks noChangeArrowheads="1"/>
          </p:cNvSpPr>
          <p:nvPr/>
        </p:nvSpPr>
        <p:spPr bwMode="auto">
          <a:xfrm>
            <a:off x="4787900" y="4005263"/>
            <a:ext cx="792163" cy="287337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2" name="Ovale 11"/>
          <p:cNvSpPr>
            <a:spLocks noChangeArrowheads="1"/>
          </p:cNvSpPr>
          <p:nvPr/>
        </p:nvSpPr>
        <p:spPr bwMode="auto">
          <a:xfrm>
            <a:off x="8172450" y="4005263"/>
            <a:ext cx="360363" cy="360362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3" name="Ovale 12"/>
          <p:cNvSpPr>
            <a:spLocks noChangeArrowheads="1"/>
          </p:cNvSpPr>
          <p:nvPr/>
        </p:nvSpPr>
        <p:spPr bwMode="auto">
          <a:xfrm>
            <a:off x="3779838" y="3789363"/>
            <a:ext cx="360362" cy="360362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52232" name="Segnaposto data 10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52233" name="Segnaposto numero diapositiva 1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D63B4C3A-4CD5-4AB9-A151-FFC015625632}" type="slidenum">
              <a:rPr lang="it-IT"/>
              <a:pPr/>
              <a:t>23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0" y="-446088"/>
            <a:ext cx="9144000" cy="106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Risultati in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Matematica/TIMSS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2003-TIMSS 2007</a:t>
            </a:r>
          </a:p>
        </p:txBody>
      </p:sp>
      <p:pic>
        <p:nvPicPr>
          <p:cNvPr id="54274" name="Picture 5"/>
          <p:cNvPicPr>
            <a:picLocks noChangeAspect="1" noChangeArrowheads="1"/>
          </p:cNvPicPr>
          <p:nvPr/>
        </p:nvPicPr>
        <p:blipFill>
          <a:blip r:embed="rId3"/>
          <a:srcRect t="48991" r="60741" b="10886"/>
          <a:stretch>
            <a:fillRect/>
          </a:stretch>
        </p:blipFill>
        <p:spPr bwMode="auto">
          <a:xfrm>
            <a:off x="179388" y="1241425"/>
            <a:ext cx="3960812" cy="449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5"/>
          <p:cNvPicPr>
            <a:picLocks noChangeAspect="1" noChangeArrowheads="1"/>
          </p:cNvPicPr>
          <p:nvPr/>
        </p:nvPicPr>
        <p:blipFill>
          <a:blip r:embed="rId3"/>
          <a:srcRect l="59392" t="48991" r="635" b="10886"/>
          <a:stretch>
            <a:fillRect/>
          </a:stretch>
        </p:blipFill>
        <p:spPr bwMode="auto">
          <a:xfrm>
            <a:off x="4643438" y="1241425"/>
            <a:ext cx="4032250" cy="449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e 8"/>
          <p:cNvSpPr>
            <a:spLocks noChangeArrowheads="1"/>
          </p:cNvSpPr>
          <p:nvPr/>
        </p:nvSpPr>
        <p:spPr bwMode="auto">
          <a:xfrm>
            <a:off x="179388" y="4437063"/>
            <a:ext cx="792162" cy="287337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0" name="Ovale 9"/>
          <p:cNvSpPr>
            <a:spLocks noChangeArrowheads="1"/>
          </p:cNvSpPr>
          <p:nvPr/>
        </p:nvSpPr>
        <p:spPr bwMode="auto">
          <a:xfrm>
            <a:off x="4787900" y="4652963"/>
            <a:ext cx="792163" cy="28892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1" name="Ovale 10"/>
          <p:cNvSpPr>
            <a:spLocks noChangeArrowheads="1"/>
          </p:cNvSpPr>
          <p:nvPr/>
        </p:nvSpPr>
        <p:spPr bwMode="auto">
          <a:xfrm>
            <a:off x="8459788" y="4652963"/>
            <a:ext cx="360362" cy="360362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2" name="Ovale 11"/>
          <p:cNvSpPr>
            <a:spLocks noChangeArrowheads="1"/>
          </p:cNvSpPr>
          <p:nvPr/>
        </p:nvSpPr>
        <p:spPr bwMode="auto">
          <a:xfrm>
            <a:off x="3851275" y="4437063"/>
            <a:ext cx="360363" cy="360362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54280" name="Segnaposto data 12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54281" name="Segnaposto numero diapositiva 1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6CD2B5FA-02E1-4A45-86B1-4186C47EA2ED}" type="slidenum">
              <a:rPr lang="it-IT"/>
              <a:pPr/>
              <a:t>24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0" y="-446088"/>
            <a:ext cx="9144000" cy="106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Risultati in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Matematica/TIMSS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2003-TIMSS 2007</a:t>
            </a:r>
          </a:p>
        </p:txBody>
      </p:sp>
      <p:pic>
        <p:nvPicPr>
          <p:cNvPr id="56322" name="Picture 5"/>
          <p:cNvPicPr>
            <a:picLocks noChangeAspect="1" noChangeArrowheads="1"/>
          </p:cNvPicPr>
          <p:nvPr/>
        </p:nvPicPr>
        <p:blipFill>
          <a:blip r:embed="rId3"/>
          <a:srcRect r="60532" b="60080"/>
          <a:stretch>
            <a:fillRect/>
          </a:stretch>
        </p:blipFill>
        <p:spPr bwMode="auto">
          <a:xfrm>
            <a:off x="215900" y="765175"/>
            <a:ext cx="3492500" cy="391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/>
          <a:srcRect l="59888" t="48991" r="1045" b="11092"/>
          <a:stretch>
            <a:fillRect/>
          </a:stretch>
        </p:blipFill>
        <p:spPr bwMode="auto">
          <a:xfrm>
            <a:off x="5003800" y="2276475"/>
            <a:ext cx="3455988" cy="391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e 8"/>
          <p:cNvSpPr>
            <a:spLocks noChangeArrowheads="1"/>
          </p:cNvSpPr>
          <p:nvPr/>
        </p:nvSpPr>
        <p:spPr bwMode="auto">
          <a:xfrm>
            <a:off x="179388" y="3068638"/>
            <a:ext cx="792162" cy="28892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0" name="Ovale 9"/>
          <p:cNvSpPr>
            <a:spLocks noChangeArrowheads="1"/>
          </p:cNvSpPr>
          <p:nvPr/>
        </p:nvSpPr>
        <p:spPr bwMode="auto">
          <a:xfrm>
            <a:off x="4932363" y="5257800"/>
            <a:ext cx="792162" cy="287338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1" name="Freccia circolare in giù 10"/>
          <p:cNvSpPr>
            <a:spLocks noChangeArrowheads="1"/>
          </p:cNvSpPr>
          <p:nvPr/>
        </p:nvSpPr>
        <p:spPr bwMode="auto">
          <a:xfrm rot="1414711">
            <a:off x="3765550" y="981075"/>
            <a:ext cx="2879725" cy="719138"/>
          </a:xfrm>
          <a:prstGeom prst="curvedDownArrow">
            <a:avLst>
              <a:gd name="adj1" fmla="val 25028"/>
              <a:gd name="adj2" fmla="val 50055"/>
              <a:gd name="adj3" fmla="val 25000"/>
            </a:avLst>
          </a:prstGeom>
          <a:solidFill>
            <a:srgbClr val="0070C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2" name="Ovale 11"/>
          <p:cNvSpPr>
            <a:spLocks noChangeArrowheads="1"/>
          </p:cNvSpPr>
          <p:nvPr/>
        </p:nvSpPr>
        <p:spPr bwMode="auto">
          <a:xfrm>
            <a:off x="2411413" y="3030538"/>
            <a:ext cx="1223962" cy="36036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3" name="Ovale 12"/>
          <p:cNvSpPr>
            <a:spLocks noChangeArrowheads="1"/>
          </p:cNvSpPr>
          <p:nvPr/>
        </p:nvSpPr>
        <p:spPr bwMode="auto">
          <a:xfrm>
            <a:off x="7235825" y="5229225"/>
            <a:ext cx="1223963" cy="360363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4" name="Freccia a destra con strisce 13"/>
          <p:cNvSpPr/>
          <p:nvPr/>
        </p:nvSpPr>
        <p:spPr bwMode="auto">
          <a:xfrm rot="1750720">
            <a:off x="3394075" y="4110038"/>
            <a:ext cx="4070350" cy="360362"/>
          </a:xfrm>
          <a:prstGeom prst="stripedRightArrow">
            <a:avLst/>
          </a:prstGeom>
          <a:solidFill>
            <a:srgbClr val="CC0000"/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it-IT" dirty="0"/>
          </a:p>
        </p:txBody>
      </p:sp>
      <p:sp>
        <p:nvSpPr>
          <p:cNvPr id="56330" name="Segnaposto data 14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746375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56331" name="Segnaposto numero diapositiva 1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8BC32339-1F1D-4E5D-96AF-15F39AFC3BC9}" type="slidenum">
              <a:rPr lang="it-IT"/>
              <a:pPr/>
              <a:t>25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2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0" name="Picture 4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6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Sintesi Trend (</a:t>
            </a:r>
            <a:r>
              <a:rPr lang="it-IT" sz="2400" b="1" dirty="0" err="1">
                <a:solidFill>
                  <a:srgbClr val="000066"/>
                </a:solidFill>
                <a:latin typeface="Lucida Sans" pitchFamily="34" charset="0"/>
              </a:rPr>
              <a:t>Mat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.) - 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2003-TIMSS 2007</a:t>
            </a:r>
          </a:p>
        </p:txBody>
      </p:sp>
      <p:sp>
        <p:nvSpPr>
          <p:cNvPr id="58372" name="Segnaposto data 1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746375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58373" name="Segnaposto numero diapositiva 1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241363D9-5C43-4FA6-A886-DF6522BC34EC}" type="slidenum">
              <a:rPr lang="it-IT"/>
              <a:pPr/>
              <a:t>26</a:t>
            </a:fld>
            <a:endParaRPr lang="it-IT"/>
          </a:p>
        </p:txBody>
      </p:sp>
      <p:grpSp>
        <p:nvGrpSpPr>
          <p:cNvPr id="58374" name="Gruppo 6"/>
          <p:cNvGrpSpPr>
            <a:grpSpLocks/>
          </p:cNvGrpSpPr>
          <p:nvPr/>
        </p:nvGrpSpPr>
        <p:grpSpPr bwMode="auto">
          <a:xfrm>
            <a:off x="611188" y="1773238"/>
            <a:ext cx="7943850" cy="1008062"/>
            <a:chOff x="1475656" y="3717032"/>
            <a:chExt cx="7943984" cy="1008112"/>
          </a:xfrm>
        </p:grpSpPr>
        <p:pic>
          <p:nvPicPr>
            <p:cNvPr id="58384" name="Picture 2"/>
            <p:cNvPicPr>
              <a:picLocks noChangeAspect="1" noChangeArrowheads="1"/>
            </p:cNvPicPr>
            <p:nvPr/>
          </p:nvPicPr>
          <p:blipFill>
            <a:blip r:embed="rId5"/>
            <a:srcRect l="26942" t="19313" r="22856" b="76283"/>
            <a:stretch>
              <a:fillRect/>
            </a:stretch>
          </p:blipFill>
          <p:spPr bwMode="auto">
            <a:xfrm>
              <a:off x="1475656" y="3717032"/>
              <a:ext cx="7943984" cy="5226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8385" name="Picture 2"/>
            <p:cNvPicPr>
              <a:picLocks noChangeAspect="1" noChangeArrowheads="1"/>
            </p:cNvPicPr>
            <p:nvPr/>
          </p:nvPicPr>
          <p:blipFill>
            <a:blip r:embed="rId5"/>
            <a:srcRect l="26942" t="87907" r="22856" b="7845"/>
            <a:stretch>
              <a:fillRect/>
            </a:stretch>
          </p:blipFill>
          <p:spPr bwMode="auto">
            <a:xfrm>
              <a:off x="1475656" y="4221088"/>
              <a:ext cx="7943984" cy="504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8375" name="Gruppo 9"/>
          <p:cNvGrpSpPr>
            <a:grpSpLocks/>
          </p:cNvGrpSpPr>
          <p:nvPr/>
        </p:nvGrpSpPr>
        <p:grpSpPr bwMode="auto">
          <a:xfrm>
            <a:off x="539750" y="4333875"/>
            <a:ext cx="8135938" cy="1255713"/>
            <a:chOff x="1691680" y="764704"/>
            <a:chExt cx="3384377" cy="462909"/>
          </a:xfrm>
        </p:grpSpPr>
        <p:pic>
          <p:nvPicPr>
            <p:cNvPr id="58382" name="Picture 2"/>
            <p:cNvPicPr>
              <a:picLocks noChangeAspect="1" noChangeArrowheads="1"/>
            </p:cNvPicPr>
            <p:nvPr/>
          </p:nvPicPr>
          <p:blipFill>
            <a:blip r:embed="rId6"/>
            <a:srcRect l="24727" t="56596" r="19164" b="37947"/>
            <a:stretch>
              <a:fillRect/>
            </a:stretch>
          </p:blipFill>
          <p:spPr bwMode="auto">
            <a:xfrm>
              <a:off x="1691681" y="980728"/>
              <a:ext cx="3384376" cy="246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8383" name="Picture 2"/>
            <p:cNvPicPr>
              <a:picLocks noChangeAspect="1" noChangeArrowheads="1"/>
            </p:cNvPicPr>
            <p:nvPr/>
          </p:nvPicPr>
          <p:blipFill>
            <a:blip r:embed="rId6"/>
            <a:srcRect l="24727" t="20297" r="19164" b="74928"/>
            <a:stretch>
              <a:fillRect/>
            </a:stretch>
          </p:blipFill>
          <p:spPr bwMode="auto">
            <a:xfrm>
              <a:off x="1691680" y="764704"/>
              <a:ext cx="3384376" cy="216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8376" name="CasellaDiTesto 12"/>
          <p:cNvSpPr txBox="1">
            <a:spLocks noChangeArrowheads="1"/>
          </p:cNvSpPr>
          <p:nvPr/>
        </p:nvSpPr>
        <p:spPr bwMode="auto">
          <a:xfrm>
            <a:off x="2339975" y="836613"/>
            <a:ext cx="4464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2400" b="1">
                <a:latin typeface="Lucida Sans" pitchFamily="34" charset="0"/>
              </a:rPr>
              <a:t>IV primaria</a:t>
            </a:r>
          </a:p>
        </p:txBody>
      </p:sp>
      <p:sp>
        <p:nvSpPr>
          <p:cNvPr id="58377" name="CasellaDiTesto 13"/>
          <p:cNvSpPr txBox="1">
            <a:spLocks noChangeArrowheads="1"/>
          </p:cNvSpPr>
          <p:nvPr/>
        </p:nvSpPr>
        <p:spPr bwMode="auto">
          <a:xfrm>
            <a:off x="2339975" y="3419475"/>
            <a:ext cx="4464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2400" b="1">
                <a:latin typeface="Lucida Sans" pitchFamily="34" charset="0"/>
              </a:rPr>
              <a:t>III secondaria</a:t>
            </a:r>
          </a:p>
        </p:txBody>
      </p:sp>
      <p:sp>
        <p:nvSpPr>
          <p:cNvPr id="15" name="Ovale 14"/>
          <p:cNvSpPr>
            <a:spLocks noChangeArrowheads="1"/>
          </p:cNvSpPr>
          <p:nvPr/>
        </p:nvSpPr>
        <p:spPr bwMode="auto">
          <a:xfrm>
            <a:off x="539750" y="2205038"/>
            <a:ext cx="792163" cy="287337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6" name="Ovale 15"/>
          <p:cNvSpPr>
            <a:spLocks noChangeArrowheads="1"/>
          </p:cNvSpPr>
          <p:nvPr/>
        </p:nvSpPr>
        <p:spPr bwMode="auto">
          <a:xfrm>
            <a:off x="539750" y="4868863"/>
            <a:ext cx="792163" cy="28892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7" name="Ovale 16"/>
          <p:cNvSpPr>
            <a:spLocks noChangeArrowheads="1"/>
          </p:cNvSpPr>
          <p:nvPr/>
        </p:nvSpPr>
        <p:spPr bwMode="auto">
          <a:xfrm>
            <a:off x="6588125" y="2349500"/>
            <a:ext cx="1584325" cy="57467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20" name="Ovale 19"/>
          <p:cNvSpPr>
            <a:spLocks noChangeArrowheads="1"/>
          </p:cNvSpPr>
          <p:nvPr/>
        </p:nvSpPr>
        <p:spPr bwMode="auto">
          <a:xfrm>
            <a:off x="6659563" y="5013325"/>
            <a:ext cx="1657350" cy="647700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2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8" name="Picture 4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100013"/>
            <a:ext cx="9144000" cy="106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Differenze di genere (</a:t>
            </a:r>
            <a:r>
              <a:rPr lang="it-IT" sz="2400" b="1" dirty="0" err="1">
                <a:solidFill>
                  <a:srgbClr val="000066"/>
                </a:solidFill>
                <a:latin typeface="Lucida Sans" pitchFamily="34" charset="0"/>
              </a:rPr>
              <a:t>Mat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.) – </a:t>
            </a:r>
          </a:p>
          <a:p>
            <a:pPr algn="ctr">
              <a:defRPr/>
            </a:pP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III secondaria 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2007</a:t>
            </a:r>
          </a:p>
        </p:txBody>
      </p:sp>
      <p:sp>
        <p:nvSpPr>
          <p:cNvPr id="60420" name="Segnaposto data 1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60421" name="Segnaposto numero diapositiva 1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D63CDD6D-C868-4F5C-9825-D4E421FD5B24}" type="slidenum">
              <a:rPr lang="it-IT"/>
              <a:pPr/>
              <a:t>27</a:t>
            </a:fld>
            <a:endParaRPr lang="it-IT"/>
          </a:p>
        </p:txBody>
      </p:sp>
      <p:pic>
        <p:nvPicPr>
          <p:cNvPr id="60422" name="Picture 4"/>
          <p:cNvPicPr>
            <a:picLocks noChangeAspect="1" noChangeArrowheads="1"/>
          </p:cNvPicPr>
          <p:nvPr/>
        </p:nvPicPr>
        <p:blipFill>
          <a:blip r:embed="rId5"/>
          <a:srcRect l="25101" t="18703" r="18790" b="37985"/>
          <a:stretch>
            <a:fillRect/>
          </a:stretch>
        </p:blipFill>
        <p:spPr bwMode="auto">
          <a:xfrm>
            <a:off x="971550" y="1628775"/>
            <a:ext cx="696595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e 8"/>
          <p:cNvSpPr>
            <a:spLocks noChangeArrowheads="1"/>
          </p:cNvSpPr>
          <p:nvPr/>
        </p:nvSpPr>
        <p:spPr bwMode="auto">
          <a:xfrm>
            <a:off x="971550" y="4941888"/>
            <a:ext cx="792163" cy="287337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0" name="Ovale 9"/>
          <p:cNvSpPr>
            <a:spLocks noChangeArrowheads="1"/>
          </p:cNvSpPr>
          <p:nvPr/>
        </p:nvSpPr>
        <p:spPr bwMode="auto">
          <a:xfrm>
            <a:off x="6659563" y="4941888"/>
            <a:ext cx="576262" cy="215900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Picture 2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6" name="Picture 4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6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Valori “soglia” (</a:t>
            </a:r>
            <a:r>
              <a:rPr lang="it-IT" sz="2400" b="1" dirty="0" err="1">
                <a:solidFill>
                  <a:srgbClr val="000066"/>
                </a:solidFill>
                <a:latin typeface="Lucida Sans" pitchFamily="34" charset="0"/>
              </a:rPr>
              <a:t>Mat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.) – III secondaria 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2007</a:t>
            </a:r>
          </a:p>
        </p:txBody>
      </p:sp>
      <p:sp>
        <p:nvSpPr>
          <p:cNvPr id="62468" name="Segnaposto data 1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62469" name="Segnaposto numero diapositiva 1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1B5DE38E-4822-441B-ABB1-884D9F1465AA}" type="slidenum">
              <a:rPr lang="it-IT"/>
              <a:pPr/>
              <a:t>28</a:t>
            </a:fld>
            <a:endParaRPr lang="it-IT"/>
          </a:p>
        </p:txBody>
      </p:sp>
      <p:pic>
        <p:nvPicPr>
          <p:cNvPr id="62470" name="Picture 2"/>
          <p:cNvPicPr>
            <a:picLocks noChangeAspect="1" noChangeArrowheads="1"/>
          </p:cNvPicPr>
          <p:nvPr/>
        </p:nvPicPr>
        <p:blipFill>
          <a:blip r:embed="rId5"/>
          <a:srcRect l="25465" t="18329" r="18427" b="8829"/>
          <a:stretch>
            <a:fillRect/>
          </a:stretch>
        </p:blipFill>
        <p:spPr bwMode="auto">
          <a:xfrm>
            <a:off x="1331913" y="620713"/>
            <a:ext cx="5761037" cy="560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e 9"/>
          <p:cNvSpPr>
            <a:spLocks noChangeArrowheads="1"/>
          </p:cNvSpPr>
          <p:nvPr/>
        </p:nvSpPr>
        <p:spPr bwMode="auto">
          <a:xfrm>
            <a:off x="1258888" y="3357563"/>
            <a:ext cx="792162" cy="287337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1" name="Ovale 10"/>
          <p:cNvSpPr>
            <a:spLocks noChangeArrowheads="1"/>
          </p:cNvSpPr>
          <p:nvPr/>
        </p:nvSpPr>
        <p:spPr bwMode="auto">
          <a:xfrm>
            <a:off x="4932363" y="3357563"/>
            <a:ext cx="2592387" cy="215900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2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4" name="Picture 4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6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Domini Matematica – III secondaria 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2007</a:t>
            </a:r>
          </a:p>
        </p:txBody>
      </p:sp>
      <p:sp>
        <p:nvSpPr>
          <p:cNvPr id="64516" name="Segnaposto data 1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746375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64517" name="Segnaposto numero diapositiva 1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08CC90C5-F587-4F82-B466-E961C49263C5}" type="slidenum">
              <a:rPr lang="it-IT"/>
              <a:pPr/>
              <a:t>29</a:t>
            </a:fld>
            <a:endParaRPr lang="it-IT"/>
          </a:p>
        </p:txBody>
      </p:sp>
      <p:pic>
        <p:nvPicPr>
          <p:cNvPr id="64518" name="Picture 2"/>
          <p:cNvPicPr>
            <a:picLocks noChangeAspect="1" noChangeArrowheads="1"/>
          </p:cNvPicPr>
          <p:nvPr/>
        </p:nvPicPr>
        <p:blipFill>
          <a:blip r:embed="rId5"/>
          <a:srcRect l="25465" t="21281" r="18427" b="35406"/>
          <a:stretch>
            <a:fillRect/>
          </a:stretch>
        </p:blipFill>
        <p:spPr bwMode="auto">
          <a:xfrm>
            <a:off x="611188" y="1128713"/>
            <a:ext cx="7705725" cy="446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e 8"/>
          <p:cNvSpPr>
            <a:spLocks noChangeArrowheads="1"/>
          </p:cNvSpPr>
          <p:nvPr/>
        </p:nvSpPr>
        <p:spPr bwMode="auto">
          <a:xfrm>
            <a:off x="539750" y="4724400"/>
            <a:ext cx="792163" cy="28892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0" name="Ovale 9"/>
          <p:cNvSpPr>
            <a:spLocks noChangeArrowheads="1"/>
          </p:cNvSpPr>
          <p:nvPr/>
        </p:nvSpPr>
        <p:spPr bwMode="auto">
          <a:xfrm>
            <a:off x="2195513" y="4724400"/>
            <a:ext cx="3455987" cy="360363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1" name="Ovale 10"/>
          <p:cNvSpPr>
            <a:spLocks noChangeArrowheads="1"/>
          </p:cNvSpPr>
          <p:nvPr/>
        </p:nvSpPr>
        <p:spPr bwMode="auto">
          <a:xfrm>
            <a:off x="5292725" y="4724400"/>
            <a:ext cx="3455988" cy="360363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4"/>
          <p:cNvSpPr>
            <a:spLocks noChangeArrowheads="1"/>
          </p:cNvSpPr>
          <p:nvPr/>
        </p:nvSpPr>
        <p:spPr bwMode="auto">
          <a:xfrm>
            <a:off x="146050" y="222250"/>
            <a:ext cx="8458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TIMSS  </a:t>
            </a:r>
            <a:br>
              <a:rPr lang="it-IT" sz="3200" b="1">
                <a:solidFill>
                  <a:srgbClr val="000066"/>
                </a:solidFill>
                <a:latin typeface="Lucida Sans" pitchFamily="34" charset="0"/>
              </a:rPr>
            </a:br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        Programma del seminario</a:t>
            </a:r>
          </a:p>
        </p:txBody>
      </p:sp>
      <p:sp>
        <p:nvSpPr>
          <p:cNvPr id="11266" name="Rectangle 5"/>
          <p:cNvSpPr>
            <a:spLocks noChangeArrowheads="1"/>
          </p:cNvSpPr>
          <p:nvPr/>
        </p:nvSpPr>
        <p:spPr bwMode="auto">
          <a:xfrm>
            <a:off x="457200" y="1125538"/>
            <a:ext cx="868680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it-IT" sz="2400" u="sng">
                <a:solidFill>
                  <a:srgbClr val="00B0F0"/>
                </a:solidFill>
                <a:latin typeface="Franklin Gothic Demi" pitchFamily="34" charset="0"/>
              </a:rPr>
              <a:t>Mattina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</a:t>
            </a:r>
            <a:r>
              <a:rPr lang="it-IT" sz="2400" b="1">
                <a:latin typeface="Lucida Sans" pitchFamily="34" charset="0"/>
              </a:rPr>
              <a:t>Presentazione dell’indagine IEA TIMSS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 Alcuni risultati e presentazione di esempi di prove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 Soggetti coinvolti e strumenti di rilevazione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 Compiti del Coordinatore e del Somministratore</a:t>
            </a:r>
          </a:p>
          <a:p>
            <a:pPr>
              <a:spcBef>
                <a:spcPct val="20000"/>
              </a:spcBef>
              <a:buClr>
                <a:schemeClr val="tx1"/>
              </a:buClr>
            </a:pPr>
            <a:endParaRPr lang="it-IT" sz="2400">
              <a:solidFill>
                <a:srgbClr val="003300"/>
              </a:solidFill>
              <a:latin typeface="Franklin Gothic Demi" pitchFamily="34" charset="0"/>
            </a:endParaRPr>
          </a:p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it-IT" sz="2400" u="sng">
                <a:solidFill>
                  <a:srgbClr val="00B0F0"/>
                </a:solidFill>
                <a:latin typeface="Franklin Gothic Demi" pitchFamily="34" charset="0"/>
              </a:rPr>
              <a:t>Pomeriggio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</a:t>
            </a: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Somministrazione: controllo materiali e procedure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 Somministrazione: compilazione schede e documenti 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 Discussione, domande, approfondimenti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endParaRPr lang="en-GB" sz="2400">
              <a:latin typeface="Lucida Sans" pitchFamily="34" charset="0"/>
            </a:endParaRPr>
          </a:p>
          <a:p>
            <a:pPr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endParaRPr lang="en-GB" sz="2400">
              <a:latin typeface="Lucida Sans" pitchFamily="34" charset="0"/>
            </a:endParaRPr>
          </a:p>
        </p:txBody>
      </p:sp>
      <p:sp>
        <p:nvSpPr>
          <p:cNvPr id="11267" name="Segnaposto data 5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11268" name="Segnaposto numero diapositiva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7DB32824-6C3F-49EE-96FF-EE0215133C17}" type="slidenum">
              <a:rPr lang="it-IT"/>
              <a:pPr/>
              <a:t>3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-14288" y="-458788"/>
            <a:ext cx="9144001" cy="106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IV primaria -</a:t>
            </a:r>
            <a:r>
              <a:rPr lang="it-IT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Scienze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– TIMSS 2007</a:t>
            </a:r>
          </a:p>
        </p:txBody>
      </p:sp>
      <p:sp>
        <p:nvSpPr>
          <p:cNvPr id="25605" name="AutoShape 5"/>
          <p:cNvSpPr>
            <a:spLocks noChangeArrowheads="1"/>
          </p:cNvSpPr>
          <p:nvPr/>
        </p:nvSpPr>
        <p:spPr bwMode="auto">
          <a:xfrm>
            <a:off x="5683250" y="2276475"/>
            <a:ext cx="976313" cy="215900"/>
          </a:xfrm>
          <a:prstGeom prst="leftArrow">
            <a:avLst>
              <a:gd name="adj1" fmla="val 50000"/>
              <a:gd name="adj2" fmla="val 113052"/>
            </a:avLst>
          </a:prstGeom>
          <a:noFill/>
          <a:ln w="31750">
            <a:solidFill>
              <a:srgbClr val="00808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it-IT"/>
          </a:p>
        </p:txBody>
      </p:sp>
      <p:pic>
        <p:nvPicPr>
          <p:cNvPr id="66563" name="Picture 6"/>
          <p:cNvPicPr>
            <a:picLocks noChangeAspect="1" noChangeArrowheads="1"/>
          </p:cNvPicPr>
          <p:nvPr/>
        </p:nvPicPr>
        <p:blipFill>
          <a:blip r:embed="rId3"/>
          <a:srcRect r="30106" b="24606"/>
          <a:stretch>
            <a:fillRect/>
          </a:stretch>
        </p:blipFill>
        <p:spPr bwMode="auto">
          <a:xfrm>
            <a:off x="250825" y="620713"/>
            <a:ext cx="5349875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e 6"/>
          <p:cNvSpPr>
            <a:spLocks noChangeArrowheads="1"/>
          </p:cNvSpPr>
          <p:nvPr/>
        </p:nvSpPr>
        <p:spPr bwMode="auto">
          <a:xfrm>
            <a:off x="250825" y="2238375"/>
            <a:ext cx="792163" cy="28892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8" name="Ovale 7"/>
          <p:cNvSpPr>
            <a:spLocks noChangeArrowheads="1"/>
          </p:cNvSpPr>
          <p:nvPr/>
        </p:nvSpPr>
        <p:spPr bwMode="auto">
          <a:xfrm>
            <a:off x="4662488" y="2205038"/>
            <a:ext cx="360362" cy="360362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pic>
        <p:nvPicPr>
          <p:cNvPr id="66566" name="Picture 6"/>
          <p:cNvPicPr>
            <a:picLocks noChangeAspect="1" noChangeArrowheads="1"/>
          </p:cNvPicPr>
          <p:nvPr/>
        </p:nvPicPr>
        <p:blipFill>
          <a:blip r:embed="rId3"/>
          <a:srcRect l="57649" t="93448"/>
          <a:stretch>
            <a:fillRect/>
          </a:stretch>
        </p:blipFill>
        <p:spPr bwMode="auto">
          <a:xfrm>
            <a:off x="5718175" y="5373688"/>
            <a:ext cx="339090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7" name="Picture 6"/>
          <p:cNvPicPr>
            <a:picLocks noChangeAspect="1" noChangeArrowheads="1"/>
          </p:cNvPicPr>
          <p:nvPr/>
        </p:nvPicPr>
        <p:blipFill>
          <a:blip r:embed="rId3"/>
          <a:srcRect l="19891" t="93448" r="42351"/>
          <a:stretch>
            <a:fillRect/>
          </a:stretch>
        </p:blipFill>
        <p:spPr bwMode="auto">
          <a:xfrm>
            <a:off x="5724525" y="4857750"/>
            <a:ext cx="3095625" cy="51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8" name="Segnaposto data 10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66569" name="Segnaposto numero diapositiva 1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5EE4B396-BD7A-45FF-B6A6-788C77F1E4CB}" type="slidenum">
              <a:rPr lang="it-IT"/>
              <a:pPr/>
              <a:t>30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5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-14288" y="-387350"/>
            <a:ext cx="914400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III secondaria -</a:t>
            </a:r>
            <a:r>
              <a:rPr lang="it-IT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Scienze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– TIMSS 2007</a:t>
            </a:r>
          </a:p>
        </p:txBody>
      </p:sp>
      <p:sp>
        <p:nvSpPr>
          <p:cNvPr id="26630" name="AutoShape 6"/>
          <p:cNvSpPr>
            <a:spLocks noChangeArrowheads="1"/>
          </p:cNvSpPr>
          <p:nvPr/>
        </p:nvSpPr>
        <p:spPr bwMode="auto">
          <a:xfrm>
            <a:off x="5756275" y="3376613"/>
            <a:ext cx="976313" cy="215900"/>
          </a:xfrm>
          <a:prstGeom prst="leftArrow">
            <a:avLst>
              <a:gd name="adj1" fmla="val 50000"/>
              <a:gd name="adj2" fmla="val 113052"/>
            </a:avLst>
          </a:prstGeom>
          <a:noFill/>
          <a:ln w="31750">
            <a:solidFill>
              <a:srgbClr val="00808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it-IT"/>
          </a:p>
        </p:txBody>
      </p:sp>
      <p:pic>
        <p:nvPicPr>
          <p:cNvPr id="68611" name="Picture 6"/>
          <p:cNvPicPr>
            <a:picLocks noChangeAspect="1" noChangeArrowheads="1"/>
          </p:cNvPicPr>
          <p:nvPr/>
        </p:nvPicPr>
        <p:blipFill>
          <a:blip r:embed="rId3"/>
          <a:srcRect l="57649" t="93448"/>
          <a:stretch>
            <a:fillRect/>
          </a:stretch>
        </p:blipFill>
        <p:spPr bwMode="auto">
          <a:xfrm>
            <a:off x="5718175" y="5373688"/>
            <a:ext cx="339090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2" name="Picture 6"/>
          <p:cNvPicPr>
            <a:picLocks noChangeAspect="1" noChangeArrowheads="1"/>
          </p:cNvPicPr>
          <p:nvPr/>
        </p:nvPicPr>
        <p:blipFill>
          <a:blip r:embed="rId3"/>
          <a:srcRect l="19891" t="93448" r="42351"/>
          <a:stretch>
            <a:fillRect/>
          </a:stretch>
        </p:blipFill>
        <p:spPr bwMode="auto">
          <a:xfrm>
            <a:off x="5724525" y="4857750"/>
            <a:ext cx="3095625" cy="51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3" name="Picture 5"/>
          <p:cNvPicPr>
            <a:picLocks noChangeAspect="1" noChangeArrowheads="1"/>
          </p:cNvPicPr>
          <p:nvPr/>
        </p:nvPicPr>
        <p:blipFill>
          <a:blip r:embed="rId4"/>
          <a:srcRect r="33952" b="42201"/>
          <a:stretch>
            <a:fillRect/>
          </a:stretch>
        </p:blipFill>
        <p:spPr bwMode="auto">
          <a:xfrm>
            <a:off x="107950" y="692150"/>
            <a:ext cx="5580063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e 9"/>
          <p:cNvSpPr>
            <a:spLocks noChangeArrowheads="1"/>
          </p:cNvSpPr>
          <p:nvPr/>
        </p:nvSpPr>
        <p:spPr bwMode="auto">
          <a:xfrm>
            <a:off x="250825" y="3367088"/>
            <a:ext cx="792163" cy="287337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1" name="Ovale 10"/>
          <p:cNvSpPr>
            <a:spLocks noChangeArrowheads="1"/>
          </p:cNvSpPr>
          <p:nvPr/>
        </p:nvSpPr>
        <p:spPr bwMode="auto">
          <a:xfrm>
            <a:off x="4787900" y="3313113"/>
            <a:ext cx="360363" cy="360362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68616" name="Segnaposto data 11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30353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68617" name="Segnaposto numero diapositiva 1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0012B4C7-5E87-4FA7-81CE-698345C6F6AC}" type="slidenum">
              <a:rPr lang="it-IT"/>
              <a:pPr/>
              <a:t>31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 animBg="1"/>
      <p:bldP spid="10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2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58" name="Rectangle 3"/>
          <p:cNvSpPr>
            <a:spLocks noChangeArrowheads="1"/>
          </p:cNvSpPr>
          <p:nvPr/>
        </p:nvSpPr>
        <p:spPr bwMode="auto">
          <a:xfrm>
            <a:off x="1619250" y="4581525"/>
            <a:ext cx="70056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3200"/>
          </a:p>
        </p:txBody>
      </p:sp>
      <p:pic>
        <p:nvPicPr>
          <p:cNvPr id="70659" name="Picture 4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5" name="Picture 7"/>
          <p:cNvPicPr>
            <a:picLocks noChangeAspect="1" noChangeArrowheads="1"/>
          </p:cNvPicPr>
          <p:nvPr/>
        </p:nvPicPr>
        <p:blipFill>
          <a:blip r:embed="rId5"/>
          <a:srcRect l="1581" r="60294" b="60204"/>
          <a:stretch>
            <a:fillRect/>
          </a:stretch>
        </p:blipFill>
        <p:spPr bwMode="auto">
          <a:xfrm>
            <a:off x="395288" y="1293813"/>
            <a:ext cx="3455987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6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Risultati in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Scienze/TIMSS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2003-TIMSS 2007</a:t>
            </a:r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5"/>
          <a:srcRect l="59756" r="2118" b="60204"/>
          <a:stretch>
            <a:fillRect/>
          </a:stretch>
        </p:blipFill>
        <p:spPr bwMode="auto">
          <a:xfrm>
            <a:off x="4932363" y="1293813"/>
            <a:ext cx="3455987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vale 11"/>
          <p:cNvSpPr>
            <a:spLocks noChangeArrowheads="1"/>
          </p:cNvSpPr>
          <p:nvPr/>
        </p:nvSpPr>
        <p:spPr bwMode="auto">
          <a:xfrm>
            <a:off x="250825" y="3573463"/>
            <a:ext cx="792163" cy="360362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3" name="Ovale 12"/>
          <p:cNvSpPr>
            <a:spLocks noChangeArrowheads="1"/>
          </p:cNvSpPr>
          <p:nvPr/>
        </p:nvSpPr>
        <p:spPr bwMode="auto">
          <a:xfrm>
            <a:off x="4878388" y="3438525"/>
            <a:ext cx="792162" cy="287338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4" name="Ovale 13"/>
          <p:cNvSpPr>
            <a:spLocks noChangeArrowheads="1"/>
          </p:cNvSpPr>
          <p:nvPr/>
        </p:nvSpPr>
        <p:spPr bwMode="auto">
          <a:xfrm>
            <a:off x="8085138" y="3419475"/>
            <a:ext cx="360362" cy="360363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5" name="Ovale 14"/>
          <p:cNvSpPr>
            <a:spLocks noChangeArrowheads="1"/>
          </p:cNvSpPr>
          <p:nvPr/>
        </p:nvSpPr>
        <p:spPr bwMode="auto">
          <a:xfrm>
            <a:off x="3544888" y="3573463"/>
            <a:ext cx="360362" cy="360362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70667" name="Segnaposto data 15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70668" name="Segnaposto numero diapositiva 1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7169A3D4-CC90-42A0-9949-6CA60416C585}" type="slidenum">
              <a:rPr lang="it-IT"/>
              <a:pPr/>
              <a:t>32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2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6" name="Rectangle 3"/>
          <p:cNvSpPr>
            <a:spLocks noChangeArrowheads="1"/>
          </p:cNvSpPr>
          <p:nvPr/>
        </p:nvSpPr>
        <p:spPr bwMode="auto">
          <a:xfrm>
            <a:off x="1619250" y="4581525"/>
            <a:ext cx="70056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3200"/>
          </a:p>
        </p:txBody>
      </p:sp>
      <p:pic>
        <p:nvPicPr>
          <p:cNvPr id="72707" name="Picture 4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5" name="Picture 7"/>
          <p:cNvPicPr>
            <a:picLocks noChangeAspect="1" noChangeArrowheads="1"/>
          </p:cNvPicPr>
          <p:nvPr/>
        </p:nvPicPr>
        <p:blipFill>
          <a:blip r:embed="rId5"/>
          <a:srcRect l="1581" t="49506" r="60294" b="10689"/>
          <a:stretch>
            <a:fillRect/>
          </a:stretch>
        </p:blipFill>
        <p:spPr bwMode="auto">
          <a:xfrm>
            <a:off x="323850" y="1341438"/>
            <a:ext cx="3476625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5"/>
          <a:srcRect l="59706" t="49506" r="2168" b="10689"/>
          <a:stretch>
            <a:fillRect/>
          </a:stretch>
        </p:blipFill>
        <p:spPr bwMode="auto">
          <a:xfrm>
            <a:off x="4983163" y="1341438"/>
            <a:ext cx="3476625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vale 11"/>
          <p:cNvSpPr>
            <a:spLocks noChangeArrowheads="1"/>
          </p:cNvSpPr>
          <p:nvPr/>
        </p:nvSpPr>
        <p:spPr bwMode="auto">
          <a:xfrm>
            <a:off x="179388" y="4292600"/>
            <a:ext cx="792162" cy="360363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3" name="Ovale 12"/>
          <p:cNvSpPr>
            <a:spLocks noChangeArrowheads="1"/>
          </p:cNvSpPr>
          <p:nvPr/>
        </p:nvSpPr>
        <p:spPr bwMode="auto">
          <a:xfrm>
            <a:off x="4859338" y="4149725"/>
            <a:ext cx="792162" cy="287338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4" name="Ovale 13"/>
          <p:cNvSpPr>
            <a:spLocks noChangeArrowheads="1"/>
          </p:cNvSpPr>
          <p:nvPr/>
        </p:nvSpPr>
        <p:spPr bwMode="auto">
          <a:xfrm>
            <a:off x="8172450" y="4076700"/>
            <a:ext cx="360363" cy="360363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5" name="Ovale 14"/>
          <p:cNvSpPr>
            <a:spLocks noChangeArrowheads="1"/>
          </p:cNvSpPr>
          <p:nvPr/>
        </p:nvSpPr>
        <p:spPr bwMode="auto">
          <a:xfrm>
            <a:off x="3492500" y="4292600"/>
            <a:ext cx="358775" cy="360363"/>
          </a:xfrm>
          <a:prstGeom prst="ellipse">
            <a:avLst/>
          </a:prstGeom>
          <a:solidFill>
            <a:schemeClr val="bg1">
              <a:alpha val="0"/>
            </a:schemeClr>
          </a:solidFill>
          <a:ln w="22225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72714" name="Segnaposto data 15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72715" name="Segnaposto numero diapositiva 1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EB62A339-46BD-473A-9BF6-9A6D4C51DD27}" type="slidenum">
              <a:rPr lang="it-IT"/>
              <a:pPr/>
              <a:t>33</a:t>
            </a:fld>
            <a:endParaRPr lang="it-IT"/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0" y="-3746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Risultati in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Scienze/TIMSS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2003-TIMSS 2007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2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4" name="Rectangle 3"/>
          <p:cNvSpPr>
            <a:spLocks noChangeArrowheads="1"/>
          </p:cNvSpPr>
          <p:nvPr/>
        </p:nvSpPr>
        <p:spPr bwMode="auto">
          <a:xfrm>
            <a:off x="1619250" y="4581525"/>
            <a:ext cx="70056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3200"/>
          </a:p>
        </p:txBody>
      </p:sp>
      <p:pic>
        <p:nvPicPr>
          <p:cNvPr id="74755" name="Picture 4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6" name="Picture 7"/>
          <p:cNvPicPr>
            <a:picLocks noChangeAspect="1" noChangeArrowheads="1"/>
          </p:cNvPicPr>
          <p:nvPr/>
        </p:nvPicPr>
        <p:blipFill>
          <a:blip r:embed="rId5"/>
          <a:srcRect l="1581" r="60294" b="60204"/>
          <a:stretch>
            <a:fillRect/>
          </a:stretch>
        </p:blipFill>
        <p:spPr bwMode="auto">
          <a:xfrm>
            <a:off x="128588" y="933450"/>
            <a:ext cx="3455987" cy="393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6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Risultati in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Scienze/TIMSS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2003-TIMSS 2007</a:t>
            </a:r>
          </a:p>
        </p:txBody>
      </p:sp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5"/>
          <a:srcRect l="59830" t="48534" r="2118" b="10689"/>
          <a:stretch>
            <a:fillRect/>
          </a:stretch>
        </p:blipFill>
        <p:spPr bwMode="auto">
          <a:xfrm>
            <a:off x="5494338" y="2349500"/>
            <a:ext cx="3449637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Ovale 11"/>
          <p:cNvSpPr>
            <a:spLocks noChangeArrowheads="1"/>
          </p:cNvSpPr>
          <p:nvPr/>
        </p:nvSpPr>
        <p:spPr bwMode="auto">
          <a:xfrm>
            <a:off x="34925" y="3255963"/>
            <a:ext cx="792163" cy="28892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3" name="Ovale 12"/>
          <p:cNvSpPr>
            <a:spLocks noChangeArrowheads="1"/>
          </p:cNvSpPr>
          <p:nvPr/>
        </p:nvSpPr>
        <p:spPr bwMode="auto">
          <a:xfrm>
            <a:off x="5435600" y="5229225"/>
            <a:ext cx="792163" cy="287338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B05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4" name="Freccia circolare in giù 13"/>
          <p:cNvSpPr>
            <a:spLocks noChangeArrowheads="1"/>
          </p:cNvSpPr>
          <p:nvPr/>
        </p:nvSpPr>
        <p:spPr bwMode="auto">
          <a:xfrm rot="1414711">
            <a:off x="3756025" y="1154113"/>
            <a:ext cx="2879725" cy="720725"/>
          </a:xfrm>
          <a:prstGeom prst="curvedDownArrow">
            <a:avLst>
              <a:gd name="adj1" fmla="val 24972"/>
              <a:gd name="adj2" fmla="val 49945"/>
              <a:gd name="adj3" fmla="val 25000"/>
            </a:avLst>
          </a:prstGeom>
          <a:solidFill>
            <a:srgbClr val="00B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5" name="Ovale 14"/>
          <p:cNvSpPr>
            <a:spLocks noChangeArrowheads="1"/>
          </p:cNvSpPr>
          <p:nvPr/>
        </p:nvSpPr>
        <p:spPr bwMode="auto">
          <a:xfrm>
            <a:off x="2339975" y="3213100"/>
            <a:ext cx="1223963" cy="360363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6" name="Ovale 15"/>
          <p:cNvSpPr>
            <a:spLocks noChangeArrowheads="1"/>
          </p:cNvSpPr>
          <p:nvPr/>
        </p:nvSpPr>
        <p:spPr bwMode="auto">
          <a:xfrm>
            <a:off x="7740650" y="5157788"/>
            <a:ext cx="1223963" cy="35877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7" name="Freccia a destra con strisce 16"/>
          <p:cNvSpPr/>
          <p:nvPr/>
        </p:nvSpPr>
        <p:spPr bwMode="auto">
          <a:xfrm rot="1545528">
            <a:off x="3573463" y="4159250"/>
            <a:ext cx="4318000" cy="365125"/>
          </a:xfrm>
          <a:prstGeom prst="stripedRightArrow">
            <a:avLst/>
          </a:prstGeom>
          <a:solidFill>
            <a:srgbClr val="CC0000"/>
          </a:solidFill>
          <a:ln w="19050" cap="flat" cmpd="sng" algn="ctr">
            <a:solidFill>
              <a:srgbClr val="CC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it-IT" dirty="0"/>
          </a:p>
        </p:txBody>
      </p:sp>
      <p:sp>
        <p:nvSpPr>
          <p:cNvPr id="74765" name="Segnaposto data 1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74766" name="Segnaposto numero diapositiva 1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7AF46F00-7C1F-4012-990E-F1FE7C969685}" type="slidenum">
              <a:rPr lang="it-IT"/>
              <a:pPr/>
              <a:t>34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2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2" name="Picture 4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6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Sintesi Trend (Scienze) - 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2003-TIMSS 2007</a:t>
            </a:r>
          </a:p>
        </p:txBody>
      </p:sp>
      <p:sp>
        <p:nvSpPr>
          <p:cNvPr id="76804" name="Segnaposto data 1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76805" name="Segnaposto numero diapositiva 1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5F96B4CC-693D-4819-A937-130202978935}" type="slidenum">
              <a:rPr lang="it-IT"/>
              <a:pPr/>
              <a:t>35</a:t>
            </a:fld>
            <a:endParaRPr lang="it-IT"/>
          </a:p>
        </p:txBody>
      </p:sp>
      <p:sp>
        <p:nvSpPr>
          <p:cNvPr id="76806" name="CasellaDiTesto 12"/>
          <p:cNvSpPr txBox="1">
            <a:spLocks noChangeArrowheads="1"/>
          </p:cNvSpPr>
          <p:nvPr/>
        </p:nvSpPr>
        <p:spPr bwMode="auto">
          <a:xfrm>
            <a:off x="2339975" y="836613"/>
            <a:ext cx="44640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2400" b="1">
                <a:latin typeface="Lucida Sans" pitchFamily="34" charset="0"/>
              </a:rPr>
              <a:t>IV primaria</a:t>
            </a:r>
          </a:p>
        </p:txBody>
      </p:sp>
      <p:sp>
        <p:nvSpPr>
          <p:cNvPr id="76807" name="CasellaDiTesto 13"/>
          <p:cNvSpPr txBox="1">
            <a:spLocks noChangeArrowheads="1"/>
          </p:cNvSpPr>
          <p:nvPr/>
        </p:nvSpPr>
        <p:spPr bwMode="auto">
          <a:xfrm>
            <a:off x="2339975" y="3419475"/>
            <a:ext cx="44640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2400" b="1">
                <a:latin typeface="Lucida Sans" pitchFamily="34" charset="0"/>
              </a:rPr>
              <a:t>III secondaria</a:t>
            </a:r>
          </a:p>
        </p:txBody>
      </p:sp>
      <p:grpSp>
        <p:nvGrpSpPr>
          <p:cNvPr id="76808" name="Gruppo 14"/>
          <p:cNvGrpSpPr>
            <a:grpSpLocks/>
          </p:cNvGrpSpPr>
          <p:nvPr/>
        </p:nvGrpSpPr>
        <p:grpSpPr bwMode="auto">
          <a:xfrm>
            <a:off x="539750" y="1628775"/>
            <a:ext cx="7920038" cy="1008063"/>
            <a:chOff x="323528" y="764704"/>
            <a:chExt cx="6552728" cy="792088"/>
          </a:xfrm>
        </p:grpSpPr>
        <p:pic>
          <p:nvPicPr>
            <p:cNvPr id="76816" name="Picture 2"/>
            <p:cNvPicPr>
              <a:picLocks noChangeAspect="1" noChangeArrowheads="1"/>
            </p:cNvPicPr>
            <p:nvPr/>
          </p:nvPicPr>
          <p:blipFill>
            <a:blip r:embed="rId5"/>
            <a:srcRect l="18082" t="20297" r="14735" b="74780"/>
            <a:stretch>
              <a:fillRect/>
            </a:stretch>
          </p:blipFill>
          <p:spPr bwMode="auto">
            <a:xfrm>
              <a:off x="323528" y="764704"/>
              <a:ext cx="6552728" cy="360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6817" name="Picture 2"/>
            <p:cNvPicPr>
              <a:picLocks noChangeAspect="1" noChangeArrowheads="1"/>
            </p:cNvPicPr>
            <p:nvPr/>
          </p:nvPicPr>
          <p:blipFill>
            <a:blip r:embed="rId5"/>
            <a:srcRect l="18082" t="90187" r="14735" b="3906"/>
            <a:stretch>
              <a:fillRect/>
            </a:stretch>
          </p:blipFill>
          <p:spPr bwMode="auto">
            <a:xfrm>
              <a:off x="323528" y="1124744"/>
              <a:ext cx="6552728" cy="4320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6809" name="Gruppo 19"/>
          <p:cNvGrpSpPr>
            <a:grpSpLocks/>
          </p:cNvGrpSpPr>
          <p:nvPr/>
        </p:nvGrpSpPr>
        <p:grpSpPr bwMode="auto">
          <a:xfrm>
            <a:off x="539750" y="4149725"/>
            <a:ext cx="7920038" cy="1223963"/>
            <a:chOff x="467544" y="1268760"/>
            <a:chExt cx="7272808" cy="936104"/>
          </a:xfrm>
        </p:grpSpPr>
        <p:pic>
          <p:nvPicPr>
            <p:cNvPr id="76814" name="Picture 2"/>
            <p:cNvPicPr>
              <a:picLocks noChangeAspect="1" noChangeArrowheads="1"/>
            </p:cNvPicPr>
            <p:nvPr/>
          </p:nvPicPr>
          <p:blipFill>
            <a:blip r:embed="rId6"/>
            <a:srcRect l="16606" t="20297" r="8829" b="74780"/>
            <a:stretch>
              <a:fillRect/>
            </a:stretch>
          </p:blipFill>
          <p:spPr bwMode="auto">
            <a:xfrm>
              <a:off x="467544" y="1268760"/>
              <a:ext cx="7272808" cy="3600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6815" name="Picture 2"/>
            <p:cNvPicPr>
              <a:picLocks noChangeAspect="1" noChangeArrowheads="1"/>
            </p:cNvPicPr>
            <p:nvPr/>
          </p:nvPicPr>
          <p:blipFill>
            <a:blip r:embed="rId6"/>
            <a:srcRect l="16606" t="48843" r="8829" b="43282"/>
            <a:stretch>
              <a:fillRect/>
            </a:stretch>
          </p:blipFill>
          <p:spPr bwMode="auto">
            <a:xfrm>
              <a:off x="467544" y="1628800"/>
              <a:ext cx="7272808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3" name="Ovale 22"/>
          <p:cNvSpPr>
            <a:spLocks noChangeArrowheads="1"/>
          </p:cNvSpPr>
          <p:nvPr/>
        </p:nvSpPr>
        <p:spPr bwMode="auto">
          <a:xfrm>
            <a:off x="468313" y="4581525"/>
            <a:ext cx="790575" cy="287338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24" name="Ovale 23"/>
          <p:cNvSpPr>
            <a:spLocks noChangeArrowheads="1"/>
          </p:cNvSpPr>
          <p:nvPr/>
        </p:nvSpPr>
        <p:spPr bwMode="auto">
          <a:xfrm>
            <a:off x="539750" y="2060575"/>
            <a:ext cx="792163" cy="296863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25" name="Ovale 24"/>
          <p:cNvSpPr>
            <a:spLocks noChangeArrowheads="1"/>
          </p:cNvSpPr>
          <p:nvPr/>
        </p:nvSpPr>
        <p:spPr bwMode="auto">
          <a:xfrm>
            <a:off x="6372225" y="2133600"/>
            <a:ext cx="1944688" cy="647700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26" name="Ovale 25"/>
          <p:cNvSpPr>
            <a:spLocks noChangeArrowheads="1"/>
          </p:cNvSpPr>
          <p:nvPr/>
        </p:nvSpPr>
        <p:spPr bwMode="auto">
          <a:xfrm>
            <a:off x="6372225" y="4724400"/>
            <a:ext cx="1944688" cy="649288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2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0" name="Picture 4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1587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Differenze di genere (Sc.)  </a:t>
            </a:r>
          </a:p>
          <a:p>
            <a:pPr algn="ctr">
              <a:defRPr/>
            </a:pP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III secondaria 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2007</a:t>
            </a:r>
          </a:p>
        </p:txBody>
      </p:sp>
      <p:sp>
        <p:nvSpPr>
          <p:cNvPr id="78852" name="Segnaposto data 1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962275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78853" name="Segnaposto numero diapositiva 1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E3BF520E-13F3-4FCF-9055-D7A0CFD3EAC3}" type="slidenum">
              <a:rPr lang="it-IT"/>
              <a:pPr/>
              <a:t>36</a:t>
            </a:fld>
            <a:endParaRPr lang="it-IT"/>
          </a:p>
        </p:txBody>
      </p:sp>
      <p:pic>
        <p:nvPicPr>
          <p:cNvPr id="78854" name="Picture 4"/>
          <p:cNvPicPr>
            <a:picLocks noChangeAspect="1" noChangeArrowheads="1"/>
          </p:cNvPicPr>
          <p:nvPr/>
        </p:nvPicPr>
        <p:blipFill>
          <a:blip r:embed="rId5"/>
          <a:srcRect l="24899" t="23422" r="18993" b="35236"/>
          <a:stretch>
            <a:fillRect/>
          </a:stretch>
        </p:blipFill>
        <p:spPr bwMode="auto">
          <a:xfrm>
            <a:off x="611188" y="1371600"/>
            <a:ext cx="7632700" cy="421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vale 9"/>
          <p:cNvSpPr>
            <a:spLocks noChangeArrowheads="1"/>
          </p:cNvSpPr>
          <p:nvPr/>
        </p:nvSpPr>
        <p:spPr bwMode="auto">
          <a:xfrm>
            <a:off x="755650" y="4652963"/>
            <a:ext cx="792163" cy="28892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1" name="Ovale 10"/>
          <p:cNvSpPr>
            <a:spLocks noChangeArrowheads="1"/>
          </p:cNvSpPr>
          <p:nvPr/>
        </p:nvSpPr>
        <p:spPr bwMode="auto">
          <a:xfrm>
            <a:off x="6804025" y="4652963"/>
            <a:ext cx="720725" cy="28892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Picture 2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18" name="Picture 4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6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Valori “soglia” (Sc.) – III secondaria 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2007</a:t>
            </a:r>
          </a:p>
        </p:txBody>
      </p:sp>
      <p:sp>
        <p:nvSpPr>
          <p:cNvPr id="86020" name="Segnaposto data 1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962275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86021" name="Segnaposto numero diapositiva 1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CCEE3FC3-60F0-4C05-9FC6-950BBE5DA2C7}" type="slidenum">
              <a:rPr lang="it-IT"/>
              <a:pPr/>
              <a:t>37</a:t>
            </a:fld>
            <a:endParaRPr lang="it-IT"/>
          </a:p>
        </p:txBody>
      </p:sp>
      <p:pic>
        <p:nvPicPr>
          <p:cNvPr id="86022" name="Picture 2"/>
          <p:cNvPicPr>
            <a:picLocks noChangeAspect="1" noChangeArrowheads="1"/>
          </p:cNvPicPr>
          <p:nvPr/>
        </p:nvPicPr>
        <p:blipFill>
          <a:blip r:embed="rId5"/>
          <a:srcRect l="25465" t="23250" r="19164" b="3906"/>
          <a:stretch>
            <a:fillRect/>
          </a:stretch>
        </p:blipFill>
        <p:spPr bwMode="auto">
          <a:xfrm>
            <a:off x="1692275" y="620713"/>
            <a:ext cx="5759450" cy="568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e 8"/>
          <p:cNvSpPr>
            <a:spLocks noChangeArrowheads="1"/>
          </p:cNvSpPr>
          <p:nvPr/>
        </p:nvSpPr>
        <p:spPr bwMode="auto">
          <a:xfrm>
            <a:off x="1619250" y="3068638"/>
            <a:ext cx="792163" cy="28892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0" name="Ovale 9"/>
          <p:cNvSpPr>
            <a:spLocks noChangeArrowheads="1"/>
          </p:cNvSpPr>
          <p:nvPr/>
        </p:nvSpPr>
        <p:spPr bwMode="auto">
          <a:xfrm>
            <a:off x="5219700" y="3068638"/>
            <a:ext cx="2736850" cy="28892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Picture 2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6" name="Picture 4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8" name="Rectangle 10"/>
          <p:cNvSpPr>
            <a:spLocks noChangeArrowheads="1"/>
          </p:cNvSpPr>
          <p:nvPr/>
        </p:nvSpPr>
        <p:spPr bwMode="auto">
          <a:xfrm>
            <a:off x="0" y="-37465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b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Domini (Sc.) – III secondaria TIMSS </a:t>
            </a:r>
            <a:r>
              <a:rPr lang="it-IT" sz="2400" b="1" dirty="0">
                <a:solidFill>
                  <a:srgbClr val="000066"/>
                </a:solidFill>
                <a:latin typeface="Lucida Sans" pitchFamily="34" charset="0"/>
              </a:rPr>
              <a:t>2007</a:t>
            </a:r>
          </a:p>
        </p:txBody>
      </p:sp>
      <p:sp>
        <p:nvSpPr>
          <p:cNvPr id="82948" name="Segnaposto data 1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31067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82949" name="Segnaposto numero diapositiva 1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E10A9331-7C5E-454E-93AE-7950745B083E}" type="slidenum">
              <a:rPr lang="it-IT"/>
              <a:pPr/>
              <a:t>38</a:t>
            </a:fld>
            <a:endParaRPr lang="it-IT"/>
          </a:p>
        </p:txBody>
      </p:sp>
      <p:pic>
        <p:nvPicPr>
          <p:cNvPr id="82950" name="Picture 2"/>
          <p:cNvPicPr>
            <a:picLocks noChangeAspect="1" noChangeArrowheads="1"/>
          </p:cNvPicPr>
          <p:nvPr/>
        </p:nvPicPr>
        <p:blipFill>
          <a:blip r:embed="rId5"/>
          <a:srcRect l="25465" t="19313" r="18607" b="34422"/>
          <a:stretch>
            <a:fillRect/>
          </a:stretch>
        </p:blipFill>
        <p:spPr bwMode="auto">
          <a:xfrm>
            <a:off x="971550" y="1122363"/>
            <a:ext cx="720090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e 8"/>
          <p:cNvSpPr>
            <a:spLocks noChangeArrowheads="1"/>
          </p:cNvSpPr>
          <p:nvPr/>
        </p:nvSpPr>
        <p:spPr bwMode="auto">
          <a:xfrm>
            <a:off x="827088" y="4508500"/>
            <a:ext cx="792162" cy="28892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0070C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0" name="Ovale 9"/>
          <p:cNvSpPr>
            <a:spLocks noChangeArrowheads="1"/>
          </p:cNvSpPr>
          <p:nvPr/>
        </p:nvSpPr>
        <p:spPr bwMode="auto">
          <a:xfrm>
            <a:off x="2484438" y="4508500"/>
            <a:ext cx="3024187" cy="360363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1" name="Ovale 10"/>
          <p:cNvSpPr>
            <a:spLocks noChangeArrowheads="1"/>
          </p:cNvSpPr>
          <p:nvPr/>
        </p:nvSpPr>
        <p:spPr bwMode="auto">
          <a:xfrm>
            <a:off x="5651500" y="4508500"/>
            <a:ext cx="3024188" cy="360363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05" name="Picture 2" descr="Barra_Azzurra_MEDI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6" name="Picture 4" descr="Barra_Azzurra_MEDIE_sott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7" name="Rectangle 7"/>
          <p:cNvSpPr>
            <a:spLocks noChangeArrowheads="1"/>
          </p:cNvSpPr>
          <p:nvPr/>
        </p:nvSpPr>
        <p:spPr bwMode="auto">
          <a:xfrm>
            <a:off x="1619250" y="260350"/>
            <a:ext cx="61182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Titolo di studio dei genitori e rendimento in Matematica</a:t>
            </a:r>
          </a:p>
        </p:txBody>
      </p:sp>
      <p:graphicFrame>
        <p:nvGraphicFramePr>
          <p:cNvPr id="80904" name="Object 8"/>
          <p:cNvGraphicFramePr>
            <a:graphicFrameLocks noChangeAspect="1"/>
          </p:cNvGraphicFramePr>
          <p:nvPr>
            <p:ph/>
          </p:nvPr>
        </p:nvGraphicFramePr>
        <p:xfrm>
          <a:off x="468313" y="1196975"/>
          <a:ext cx="7416800" cy="4948238"/>
        </p:xfrm>
        <a:graphic>
          <a:graphicData uri="http://schemas.openxmlformats.org/presentationml/2006/ole">
            <p:oleObj spid="_x0000_s80904" name="Grafico" r:id="rId6" imgW="6096000" imgH="4067251" progId="MSGraph.Chart.8">
              <p:embed followColorScheme="full"/>
            </p:oleObj>
          </a:graphicData>
        </a:graphic>
      </p:graphicFrame>
      <p:sp>
        <p:nvSpPr>
          <p:cNvPr id="80910" name="Text Box 14"/>
          <p:cNvSpPr txBox="1">
            <a:spLocks noChangeArrowheads="1"/>
          </p:cNvSpPr>
          <p:nvPr/>
        </p:nvSpPr>
        <p:spPr bwMode="auto">
          <a:xfrm>
            <a:off x="1547813" y="3716338"/>
            <a:ext cx="6477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/>
              <a:t>420</a:t>
            </a:r>
          </a:p>
        </p:txBody>
      </p:sp>
      <p:sp>
        <p:nvSpPr>
          <p:cNvPr id="80911" name="Line 15"/>
          <p:cNvSpPr>
            <a:spLocks noChangeShapeType="1"/>
          </p:cNvSpPr>
          <p:nvPr/>
        </p:nvSpPr>
        <p:spPr bwMode="auto">
          <a:xfrm>
            <a:off x="1979613" y="4076700"/>
            <a:ext cx="144462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80913" name="Text Box 17"/>
          <p:cNvSpPr txBox="1">
            <a:spLocks noChangeArrowheads="1"/>
          </p:cNvSpPr>
          <p:nvPr/>
        </p:nvSpPr>
        <p:spPr bwMode="auto">
          <a:xfrm>
            <a:off x="7092950" y="1843088"/>
            <a:ext cx="6477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/>
              <a:t>505</a:t>
            </a:r>
          </a:p>
        </p:txBody>
      </p:sp>
      <p:sp>
        <p:nvSpPr>
          <p:cNvPr id="80914" name="Line 18"/>
          <p:cNvSpPr>
            <a:spLocks noChangeShapeType="1"/>
          </p:cNvSpPr>
          <p:nvPr/>
        </p:nvSpPr>
        <p:spPr bwMode="auto">
          <a:xfrm flipH="1">
            <a:off x="7019925" y="2203450"/>
            <a:ext cx="21590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80912" name="Segnaposto data 13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2" name="Segnaposto numero diapositiva 1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D406742F-BA37-4183-8331-E86ACD4F7FF5}" type="slidenum">
              <a:rPr lang="it-IT"/>
              <a:pPr/>
              <a:t>39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80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80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80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80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10" grpId="0"/>
      <p:bldP spid="80911" grpId="0" animBg="1"/>
      <p:bldP spid="80913" grpId="0"/>
      <p:bldP spid="809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323850" y="3190875"/>
            <a:ext cx="8531225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2200">
                <a:latin typeface="Lucida Sans" pitchFamily="34" charset="0"/>
              </a:rPr>
              <a:t>Indagine internazionale promossa da</a:t>
            </a:r>
          </a:p>
          <a:p>
            <a:pPr algn="ctr">
              <a:spcBef>
                <a:spcPts val="1200"/>
              </a:spcBef>
            </a:pPr>
            <a:r>
              <a:rPr lang="en-GB" sz="2800" b="1">
                <a:solidFill>
                  <a:srgbClr val="0070C0"/>
                </a:solidFill>
                <a:latin typeface="Lucida Sans" pitchFamily="34" charset="0"/>
              </a:rPr>
              <a:t>IEA</a:t>
            </a:r>
            <a:r>
              <a:rPr lang="en-GB" sz="2800">
                <a:latin typeface="Lucida Sans" pitchFamily="34" charset="0"/>
              </a:rPr>
              <a:t> </a:t>
            </a:r>
            <a:br>
              <a:rPr lang="en-GB" sz="2800">
                <a:latin typeface="Lucida Sans" pitchFamily="34" charset="0"/>
              </a:rPr>
            </a:br>
            <a:r>
              <a:rPr lang="en-GB" sz="2800">
                <a:latin typeface="Lucida Sans" pitchFamily="34" charset="0"/>
              </a:rPr>
              <a:t> (</a:t>
            </a:r>
            <a:r>
              <a:rPr lang="it-IT" sz="2800">
                <a:latin typeface="Lucida Sans" pitchFamily="34" charset="0"/>
              </a:rPr>
              <a:t>International Association for the Evaluation of Educational Achievement</a:t>
            </a:r>
            <a:r>
              <a:rPr lang="en-GB" sz="2800">
                <a:latin typeface="Lucida Sans" pitchFamily="34" charset="0"/>
              </a:rPr>
              <a:t>)</a:t>
            </a:r>
          </a:p>
          <a:p>
            <a:pPr algn="ctr"/>
            <a:r>
              <a:rPr lang="it-IT" sz="2200">
                <a:latin typeface="Lucida Sans" pitchFamily="34" charset="0"/>
              </a:rPr>
              <a:t>associazione internazionale indipendente di centri di ricerca, </a:t>
            </a:r>
          </a:p>
          <a:p>
            <a:pPr algn="ctr"/>
            <a:r>
              <a:rPr lang="it-IT" sz="2200">
                <a:latin typeface="Lucida Sans" pitchFamily="34" charset="0"/>
              </a:rPr>
              <a:t>nata con lo scopo di condurre ricerche comparative internazionali nel campo della valutazione. </a:t>
            </a: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-242888"/>
            <a:ext cx="9144000" cy="106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L’INDAGINE TIMSS</a:t>
            </a:r>
            <a:endParaRPr lang="it-IT" sz="3200" i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CasellaDiTesto 5"/>
          <p:cNvSpPr txBox="1">
            <a:spLocks noChangeArrowheads="1"/>
          </p:cNvSpPr>
          <p:nvPr/>
        </p:nvSpPr>
        <p:spPr bwMode="auto">
          <a:xfrm>
            <a:off x="323850" y="981075"/>
            <a:ext cx="856932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3600" b="1">
                <a:solidFill>
                  <a:srgbClr val="000066"/>
                </a:solidFill>
                <a:latin typeface="Lucida Sans" pitchFamily="34" charset="0"/>
              </a:rPr>
              <a:t>Trends in International Mathematics and Science Study</a:t>
            </a:r>
          </a:p>
          <a:p>
            <a:pPr algn="ctr" eaLnBrk="0" hangingPunct="0"/>
            <a:r>
              <a:rPr lang="en-US" sz="3600" b="1">
                <a:solidFill>
                  <a:srgbClr val="000066"/>
                </a:solidFill>
                <a:latin typeface="Lucida Sans" pitchFamily="34" charset="0"/>
              </a:rPr>
              <a:t>(TIMSS)</a:t>
            </a:r>
            <a:endParaRPr lang="it-IT" sz="3600">
              <a:latin typeface="Lucida Sans" pitchFamily="34" charset="0"/>
            </a:endParaRPr>
          </a:p>
        </p:txBody>
      </p:sp>
      <p:sp>
        <p:nvSpPr>
          <p:cNvPr id="13316" name="Segnaposto data 6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746375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13317" name="Segnaposto numero diapositiva 7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04F03A27-2006-4E73-A796-2C43B4DFAF12}" type="slidenum">
              <a:rPr lang="it-IT"/>
              <a:pPr/>
              <a:t>4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1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1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uiExpand="1" build="allAtOnce"/>
      <p:bldP spid="6" grpId="0" uiExpand="1" build="allAtOnce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6" name="Picture 2" descr="Barra_Azzurra_MEDI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7" name="Picture 3" descr="Barra_Azzurra_MEDIE_sott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8" name="Rectangle 6"/>
          <p:cNvSpPr>
            <a:spLocks noChangeArrowheads="1"/>
          </p:cNvSpPr>
          <p:nvPr/>
        </p:nvSpPr>
        <p:spPr bwMode="auto">
          <a:xfrm>
            <a:off x="684213" y="260350"/>
            <a:ext cx="7773987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Concetto di sé in Matematica e rendimento in Matematica</a:t>
            </a:r>
          </a:p>
        </p:txBody>
      </p:sp>
      <p:graphicFrame>
        <p:nvGraphicFramePr>
          <p:cNvPr id="83975" name="Object 7"/>
          <p:cNvGraphicFramePr>
            <a:graphicFrameLocks noChangeAspect="1"/>
          </p:cNvGraphicFramePr>
          <p:nvPr>
            <p:ph/>
          </p:nvPr>
        </p:nvGraphicFramePr>
        <p:xfrm>
          <a:off x="468313" y="1196975"/>
          <a:ext cx="7416800" cy="4948238"/>
        </p:xfrm>
        <a:graphic>
          <a:graphicData uri="http://schemas.openxmlformats.org/presentationml/2006/ole">
            <p:oleObj spid="_x0000_s83975" name="Grafico" r:id="rId6" imgW="6096000" imgH="4067062" progId="MSGraph.Chart.8">
              <p:embed followColorScheme="full"/>
            </p:oleObj>
          </a:graphicData>
        </a:graphic>
      </p:graphicFrame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1547813" y="3787775"/>
            <a:ext cx="6477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/>
              <a:t>434</a:t>
            </a:r>
          </a:p>
        </p:txBody>
      </p:sp>
      <p:sp>
        <p:nvSpPr>
          <p:cNvPr id="3" name="Line 9"/>
          <p:cNvSpPr>
            <a:spLocks noChangeShapeType="1"/>
          </p:cNvSpPr>
          <p:nvPr/>
        </p:nvSpPr>
        <p:spPr bwMode="auto">
          <a:xfrm>
            <a:off x="2051050" y="4076700"/>
            <a:ext cx="288925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7019925" y="1844675"/>
            <a:ext cx="6477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/>
              <a:t>514</a:t>
            </a:r>
          </a:p>
        </p:txBody>
      </p:sp>
      <p:sp>
        <p:nvSpPr>
          <p:cNvPr id="83979" name="Line 11"/>
          <p:cNvSpPr>
            <a:spLocks noChangeShapeType="1"/>
          </p:cNvSpPr>
          <p:nvPr/>
        </p:nvSpPr>
        <p:spPr bwMode="auto">
          <a:xfrm flipH="1">
            <a:off x="6877050" y="2133600"/>
            <a:ext cx="358775" cy="287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83983" name="Text Box 12"/>
          <p:cNvSpPr txBox="1">
            <a:spLocks noChangeArrowheads="1"/>
          </p:cNvSpPr>
          <p:nvPr/>
        </p:nvSpPr>
        <p:spPr bwMode="auto">
          <a:xfrm>
            <a:off x="323850" y="6021388"/>
            <a:ext cx="7848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 i="1"/>
              <a:t>Imparo la matematica facilmente, di solito vado bene in matematica, ecc.</a:t>
            </a:r>
          </a:p>
        </p:txBody>
      </p:sp>
      <p:sp>
        <p:nvSpPr>
          <p:cNvPr id="83984" name="Segnaposto data 14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83985" name="Segnaposto numero diapositiva 15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0E597731-9736-48F7-9480-B902463F49AC}" type="slidenum">
              <a:rPr lang="it-IT"/>
              <a:pPr/>
              <a:t>40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83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8397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000" name="Picture 2" descr="Barra_Azzurra_MEDI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001" name="Picture 3" descr="Barra_Azzurra_MEDIE_sott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5002" name="Rectangle 6"/>
          <p:cNvSpPr>
            <a:spLocks noChangeArrowheads="1"/>
          </p:cNvSpPr>
          <p:nvPr/>
        </p:nvSpPr>
        <p:spPr bwMode="auto">
          <a:xfrm>
            <a:off x="1619250" y="260350"/>
            <a:ext cx="61182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Titolo di studio dei genitori e rendimento in Scienze</a:t>
            </a:r>
          </a:p>
        </p:txBody>
      </p:sp>
      <p:graphicFrame>
        <p:nvGraphicFramePr>
          <p:cNvPr id="84999" name="Object 7"/>
          <p:cNvGraphicFramePr>
            <a:graphicFrameLocks noChangeAspect="1"/>
          </p:cNvGraphicFramePr>
          <p:nvPr>
            <p:ph/>
          </p:nvPr>
        </p:nvGraphicFramePr>
        <p:xfrm>
          <a:off x="468313" y="1196975"/>
          <a:ext cx="7416800" cy="4948238"/>
        </p:xfrm>
        <a:graphic>
          <a:graphicData uri="http://schemas.openxmlformats.org/presentationml/2006/ole">
            <p:oleObj spid="_x0000_s84999" name="Grafico" r:id="rId6" imgW="6096000" imgH="4067062" progId="MSGraph.Chart.8">
              <p:embed followColorScheme="full"/>
            </p:oleObj>
          </a:graphicData>
        </a:graphic>
      </p:graphicFrame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1547813" y="3502025"/>
            <a:ext cx="6477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/>
              <a:t>432</a:t>
            </a:r>
          </a:p>
        </p:txBody>
      </p:sp>
      <p:sp>
        <p:nvSpPr>
          <p:cNvPr id="3" name="Line 9"/>
          <p:cNvSpPr>
            <a:spLocks noChangeShapeType="1"/>
          </p:cNvSpPr>
          <p:nvPr/>
        </p:nvSpPr>
        <p:spPr bwMode="auto">
          <a:xfrm>
            <a:off x="1908175" y="3862388"/>
            <a:ext cx="142875" cy="2143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7451725" y="2420938"/>
            <a:ext cx="6477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/>
              <a:t>523</a:t>
            </a:r>
          </a:p>
        </p:txBody>
      </p:sp>
      <p:sp>
        <p:nvSpPr>
          <p:cNvPr id="85003" name="Line 11"/>
          <p:cNvSpPr>
            <a:spLocks noChangeShapeType="1"/>
          </p:cNvSpPr>
          <p:nvPr/>
        </p:nvSpPr>
        <p:spPr bwMode="auto">
          <a:xfrm flipH="1" flipV="1">
            <a:off x="7019925" y="2276475"/>
            <a:ext cx="43180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85007" name="Segnaposto data 13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85008" name="Segnaposto numero diapositiva 1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115B683F-A134-4132-B6DB-7B0F7306A996}" type="slidenum">
              <a:rPr lang="it-IT"/>
              <a:pPr/>
              <a:t>41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85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85003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5" name="Picture 2" descr="Barra_Azzurra_MEDI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6" name="Picture 3" descr="Barra_Azzurra_MEDIE_sott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7" name="Rectangle 6"/>
          <p:cNvSpPr>
            <a:spLocks noChangeArrowheads="1"/>
          </p:cNvSpPr>
          <p:nvPr/>
        </p:nvSpPr>
        <p:spPr bwMode="auto">
          <a:xfrm>
            <a:off x="1619250" y="260350"/>
            <a:ext cx="611822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Concetto di sé in Scienze e rendimento in Scienze</a:t>
            </a:r>
          </a:p>
        </p:txBody>
      </p:sp>
      <p:sp>
        <p:nvSpPr>
          <p:cNvPr id="93188" name="Text Box 8"/>
          <p:cNvSpPr txBox="1">
            <a:spLocks noChangeArrowheads="1"/>
          </p:cNvSpPr>
          <p:nvPr/>
        </p:nvSpPr>
        <p:spPr bwMode="auto">
          <a:xfrm>
            <a:off x="1547813" y="3357563"/>
            <a:ext cx="6477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/>
              <a:t>460</a:t>
            </a:r>
          </a:p>
        </p:txBody>
      </p:sp>
      <p:sp>
        <p:nvSpPr>
          <p:cNvPr id="93189" name="Line 9"/>
          <p:cNvSpPr>
            <a:spLocks noChangeShapeType="1"/>
          </p:cNvSpPr>
          <p:nvPr/>
        </p:nvSpPr>
        <p:spPr bwMode="auto">
          <a:xfrm>
            <a:off x="1908175" y="3646488"/>
            <a:ext cx="215900" cy="144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sp>
        <p:nvSpPr>
          <p:cNvPr id="93190" name="Text Box 10"/>
          <p:cNvSpPr txBox="1">
            <a:spLocks noChangeArrowheads="1"/>
          </p:cNvSpPr>
          <p:nvPr/>
        </p:nvSpPr>
        <p:spPr bwMode="auto">
          <a:xfrm>
            <a:off x="6877050" y="2774950"/>
            <a:ext cx="6477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it-IT"/>
              <a:t>517</a:t>
            </a:r>
          </a:p>
        </p:txBody>
      </p:sp>
      <p:sp>
        <p:nvSpPr>
          <p:cNvPr id="93191" name="Line 11"/>
          <p:cNvSpPr>
            <a:spLocks noChangeShapeType="1"/>
          </p:cNvSpPr>
          <p:nvPr/>
        </p:nvSpPr>
        <p:spPr bwMode="auto">
          <a:xfrm flipH="1" flipV="1">
            <a:off x="6659563" y="2486025"/>
            <a:ext cx="360362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t-IT"/>
          </a:p>
        </p:txBody>
      </p:sp>
      <p:graphicFrame>
        <p:nvGraphicFramePr>
          <p:cNvPr id="93192" name="Object 15"/>
          <p:cNvGraphicFramePr>
            <a:graphicFrameLocks noGrp="1" noChangeAspect="1"/>
          </p:cNvGraphicFramePr>
          <p:nvPr>
            <p:ph/>
          </p:nvPr>
        </p:nvGraphicFramePr>
        <p:xfrm>
          <a:off x="661988" y="1247775"/>
          <a:ext cx="6811962" cy="4846638"/>
        </p:xfrm>
        <a:graphic>
          <a:graphicData uri="http://schemas.openxmlformats.org/presentationml/2006/ole">
            <p:oleObj spid="_x0000_s93192" r:id="rId6" imgW="6809822" imgH="4846740" progId="Excel.Chart.8">
              <p:embed/>
            </p:oleObj>
          </a:graphicData>
        </a:graphic>
      </p:graphicFrame>
      <p:sp>
        <p:nvSpPr>
          <p:cNvPr id="93193" name="Segnaposto data 13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93194" name="Segnaposto numero diapositiva 1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B2D52008-729C-4BC4-A395-CECD8345DBE0}" type="slidenum">
              <a:rPr lang="it-IT"/>
              <a:pPr/>
              <a:t>42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Picture 6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4" name="Rectangle 5"/>
          <p:cNvSpPr>
            <a:spLocks noChangeArrowheads="1"/>
          </p:cNvSpPr>
          <p:nvPr/>
        </p:nvSpPr>
        <p:spPr bwMode="auto">
          <a:xfrm>
            <a:off x="250825" y="1628775"/>
            <a:ext cx="868680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tx1"/>
              </a:buClr>
            </a:pPr>
            <a:r>
              <a:rPr lang="en-GB" sz="2800">
                <a:latin typeface="Lucida Sans" pitchFamily="34" charset="0"/>
              </a:rPr>
              <a:t>Sul sito dell’INVALSI al seguente link</a:t>
            </a:r>
          </a:p>
          <a:p>
            <a:pPr algn="ctr">
              <a:spcBef>
                <a:spcPct val="20000"/>
              </a:spcBef>
              <a:buClr>
                <a:schemeClr val="tx1"/>
              </a:buClr>
            </a:pPr>
            <a:endParaRPr lang="en-GB" sz="2400">
              <a:latin typeface="Lucida Sans" pitchFamily="34" charset="0"/>
            </a:endParaRPr>
          </a:p>
          <a:p>
            <a:pPr algn="ctr">
              <a:spcBef>
                <a:spcPct val="20000"/>
              </a:spcBef>
              <a:buClr>
                <a:schemeClr val="tx1"/>
              </a:buClr>
            </a:pPr>
            <a:r>
              <a:rPr lang="en-GB" sz="2400">
                <a:latin typeface="Lucida Sans" pitchFamily="34" charset="0"/>
              </a:rPr>
              <a:t> </a:t>
            </a:r>
            <a:r>
              <a:rPr lang="en-GB" sz="2400" i="1">
                <a:solidFill>
                  <a:srgbClr val="0070C0"/>
                </a:solidFill>
                <a:latin typeface="Lucida Sans" pitchFamily="34" charset="0"/>
              </a:rPr>
              <a:t>http://www.invalsi.it/ric-int/timss2007/restitem.php</a:t>
            </a:r>
            <a:r>
              <a:rPr lang="en-GB" sz="2400">
                <a:latin typeface="Lucida Sans" pitchFamily="34" charset="0"/>
              </a:rPr>
              <a:t> </a:t>
            </a:r>
          </a:p>
          <a:p>
            <a:pPr algn="ctr">
              <a:spcBef>
                <a:spcPct val="20000"/>
              </a:spcBef>
              <a:buClr>
                <a:schemeClr val="tx1"/>
              </a:buClr>
            </a:pPr>
            <a:endParaRPr lang="en-GB" sz="2400">
              <a:latin typeface="Lucida Sans" pitchFamily="34" charset="0"/>
            </a:endParaRPr>
          </a:p>
          <a:p>
            <a:pPr algn="ctr">
              <a:spcBef>
                <a:spcPct val="20000"/>
              </a:spcBef>
              <a:buClr>
                <a:schemeClr val="tx1"/>
              </a:buClr>
            </a:pPr>
            <a:r>
              <a:rPr lang="en-GB" sz="2800">
                <a:latin typeface="Lucida Sans" pitchFamily="34" charset="0"/>
              </a:rPr>
              <a:t>sono disponibili le </a:t>
            </a:r>
            <a:r>
              <a:rPr lang="en-GB" sz="2800" b="1">
                <a:solidFill>
                  <a:srgbClr val="0070C0"/>
                </a:solidFill>
                <a:latin typeface="Lucida Sans" pitchFamily="34" charset="0"/>
              </a:rPr>
              <a:t>prove TIMSS 2007 </a:t>
            </a:r>
          </a:p>
          <a:p>
            <a:pPr algn="ctr">
              <a:spcBef>
                <a:spcPct val="20000"/>
              </a:spcBef>
              <a:buClr>
                <a:schemeClr val="tx1"/>
              </a:buClr>
            </a:pPr>
            <a:r>
              <a:rPr lang="en-GB" sz="2800">
                <a:latin typeface="Lucida Sans" pitchFamily="34" charset="0"/>
              </a:rPr>
              <a:t>rilasciate dalla IEA</a:t>
            </a:r>
            <a:endParaRPr lang="en-GB" sz="2800">
              <a:solidFill>
                <a:srgbClr val="003300"/>
              </a:solidFill>
              <a:latin typeface="Lucida Sans" pitchFamily="34" charset="0"/>
            </a:endParaRPr>
          </a:p>
          <a:p>
            <a:pPr algn="ctr">
              <a:spcBef>
                <a:spcPct val="20000"/>
              </a:spcBef>
              <a:buClr>
                <a:schemeClr val="tx1"/>
              </a:buClr>
            </a:pPr>
            <a:endParaRPr lang="en-GB" sz="2400">
              <a:solidFill>
                <a:srgbClr val="C0C0C0"/>
              </a:solidFill>
              <a:latin typeface="Lucida Sans" pitchFamily="34" charset="0"/>
            </a:endParaRPr>
          </a:p>
        </p:txBody>
      </p:sp>
      <p:pic>
        <p:nvPicPr>
          <p:cNvPr id="95235" name="Picture 7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5236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TIMSS - Esempi di prove </a:t>
            </a:r>
          </a:p>
        </p:txBody>
      </p:sp>
      <p:sp>
        <p:nvSpPr>
          <p:cNvPr id="95237" name="Segnaposto data 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95238" name="Segnaposto numero diapositiva 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622767ED-B830-44F1-9FC8-2C7714D048E2}" type="slidenum">
              <a:rPr lang="it-IT"/>
              <a:pPr/>
              <a:t>43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3"/>
          <p:cNvSpPr>
            <a:spLocks noChangeArrowheads="1"/>
          </p:cNvSpPr>
          <p:nvPr/>
        </p:nvSpPr>
        <p:spPr bwMode="auto">
          <a:xfrm>
            <a:off x="1619250" y="4581525"/>
            <a:ext cx="70056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3200"/>
          </a:p>
        </p:txBody>
      </p:sp>
      <p:pic>
        <p:nvPicPr>
          <p:cNvPr id="63494" name="Picture 6"/>
          <p:cNvPicPr>
            <a:picLocks noChangeAspect="1" noChangeArrowheads="1"/>
          </p:cNvPicPr>
          <p:nvPr/>
        </p:nvPicPr>
        <p:blipFill>
          <a:blip r:embed="rId3"/>
          <a:srcRect b="5069"/>
          <a:stretch>
            <a:fillRect/>
          </a:stretch>
        </p:blipFill>
        <p:spPr bwMode="auto">
          <a:xfrm>
            <a:off x="1441450" y="1773238"/>
            <a:ext cx="759460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3" name="Picture 7"/>
          <p:cNvPicPr>
            <a:picLocks noChangeAspect="1" noChangeArrowheads="1"/>
          </p:cNvPicPr>
          <p:nvPr/>
        </p:nvPicPr>
        <p:blipFill>
          <a:blip r:embed="rId4"/>
          <a:srcRect l="8636" t="6876" r="52335" b="50443"/>
          <a:stretch>
            <a:fillRect/>
          </a:stretch>
        </p:blipFill>
        <p:spPr bwMode="auto">
          <a:xfrm>
            <a:off x="971550" y="908050"/>
            <a:ext cx="316865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84" name="Rectangle 8"/>
          <p:cNvSpPr>
            <a:spLocks noChangeArrowheads="1"/>
          </p:cNvSpPr>
          <p:nvPr/>
        </p:nvSpPr>
        <p:spPr bwMode="auto">
          <a:xfrm>
            <a:off x="684213" y="44450"/>
            <a:ext cx="62611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2000" b="1" i="1">
                <a:solidFill>
                  <a:srgbClr val="000066"/>
                </a:solidFill>
                <a:latin typeface="Lucida Sans" pitchFamily="34" charset="0"/>
              </a:rPr>
              <a:t>Esempio di Matematica - numero/conoscenza</a:t>
            </a:r>
          </a:p>
        </p:txBody>
      </p:sp>
      <p:sp>
        <p:nvSpPr>
          <p:cNvPr id="8" name="Ovale 7"/>
          <p:cNvSpPr>
            <a:spLocks noChangeArrowheads="1"/>
          </p:cNvSpPr>
          <p:nvPr/>
        </p:nvSpPr>
        <p:spPr bwMode="auto">
          <a:xfrm>
            <a:off x="827088" y="620713"/>
            <a:ext cx="3529012" cy="1008062"/>
          </a:xfrm>
          <a:prstGeom prst="ellipse">
            <a:avLst/>
          </a:prstGeom>
          <a:solidFill>
            <a:schemeClr val="bg1">
              <a:alpha val="0"/>
            </a:schemeClr>
          </a:solidFill>
          <a:ln w="2540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9" name="Freccia circolare in giù 8"/>
          <p:cNvSpPr>
            <a:spLocks noChangeArrowheads="1"/>
          </p:cNvSpPr>
          <p:nvPr/>
        </p:nvSpPr>
        <p:spPr bwMode="auto">
          <a:xfrm rot="2047844">
            <a:off x="4506913" y="806450"/>
            <a:ext cx="1763712" cy="647700"/>
          </a:xfrm>
          <a:prstGeom prst="curvedDownArrow">
            <a:avLst>
              <a:gd name="adj1" fmla="val 25024"/>
              <a:gd name="adj2" fmla="val 50061"/>
              <a:gd name="adj3" fmla="val 25000"/>
            </a:avLst>
          </a:prstGeom>
          <a:solidFill>
            <a:srgbClr val="CC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97287" name="Segnaposto data 9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97288" name="Segnaposto numero diapositiva 10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12F61B3A-77D5-4733-B015-75974E8AB592}" type="slidenum">
              <a:rPr lang="it-IT"/>
              <a:pPr/>
              <a:t>44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29" name="Picture 4"/>
          <p:cNvPicPr>
            <a:picLocks noChangeAspect="1" noChangeArrowheads="1"/>
          </p:cNvPicPr>
          <p:nvPr/>
        </p:nvPicPr>
        <p:blipFill>
          <a:blip r:embed="rId3"/>
          <a:srcRect l="13004" t="4079" r="15997" b="64908"/>
          <a:stretch>
            <a:fillRect/>
          </a:stretch>
        </p:blipFill>
        <p:spPr bwMode="auto">
          <a:xfrm>
            <a:off x="827088" y="673100"/>
            <a:ext cx="4792662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0" name="Rectangle 5"/>
          <p:cNvSpPr>
            <a:spLocks noChangeArrowheads="1"/>
          </p:cNvSpPr>
          <p:nvPr/>
        </p:nvSpPr>
        <p:spPr bwMode="auto">
          <a:xfrm>
            <a:off x="447675" y="76200"/>
            <a:ext cx="80057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it-IT" sz="2000" b="1" i="1">
                <a:solidFill>
                  <a:srgbClr val="000066"/>
                </a:solidFill>
                <a:latin typeface="Lucida Sans" pitchFamily="34" charset="0"/>
              </a:rPr>
              <a:t>Esempio di Matematica - visualizzazione dati/applicazione</a:t>
            </a:r>
          </a:p>
        </p:txBody>
      </p:sp>
      <p:pic>
        <p:nvPicPr>
          <p:cNvPr id="99331" name="Picture 4"/>
          <p:cNvPicPr>
            <a:picLocks noChangeAspect="1" noChangeArrowheads="1"/>
          </p:cNvPicPr>
          <p:nvPr/>
        </p:nvPicPr>
        <p:blipFill>
          <a:blip r:embed="rId3"/>
          <a:srcRect l="13004" t="40631" r="11998" b="1770"/>
          <a:stretch>
            <a:fillRect/>
          </a:stretch>
        </p:blipFill>
        <p:spPr bwMode="auto">
          <a:xfrm>
            <a:off x="1042988" y="2813050"/>
            <a:ext cx="5062537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e 6"/>
          <p:cNvSpPr>
            <a:spLocks noChangeArrowheads="1"/>
          </p:cNvSpPr>
          <p:nvPr/>
        </p:nvSpPr>
        <p:spPr bwMode="auto">
          <a:xfrm>
            <a:off x="323850" y="2708275"/>
            <a:ext cx="6192838" cy="576263"/>
          </a:xfrm>
          <a:prstGeom prst="ellipse">
            <a:avLst/>
          </a:prstGeom>
          <a:solidFill>
            <a:schemeClr val="bg1">
              <a:alpha val="0"/>
            </a:schemeClr>
          </a:solidFill>
          <a:ln w="2540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99333" name="Segnaposto data 9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99334" name="Segnaposto numero diapositiva 10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E5A97157-F9EC-4164-B06B-C00B44C5000F}" type="slidenum">
              <a:rPr lang="it-IT"/>
              <a:pPr/>
              <a:t>45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765175"/>
            <a:ext cx="8134350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1378" name="Rectangle 5"/>
          <p:cNvSpPr>
            <a:spLocks noChangeArrowheads="1"/>
          </p:cNvSpPr>
          <p:nvPr/>
        </p:nvSpPr>
        <p:spPr bwMode="auto">
          <a:xfrm>
            <a:off x="474663" y="109538"/>
            <a:ext cx="80057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000" b="1" i="1">
                <a:solidFill>
                  <a:srgbClr val="000066"/>
                </a:solidFill>
                <a:latin typeface="Lucida Sans" pitchFamily="34" charset="0"/>
              </a:rPr>
              <a:t>Esempio di Matematica - visualizzazione dati/applicazione</a:t>
            </a:r>
          </a:p>
        </p:txBody>
      </p:sp>
      <p:sp>
        <p:nvSpPr>
          <p:cNvPr id="101379" name="Segnaposto data 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101380" name="Segnaposto numero diapositiva 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61956CF7-6FCE-4ABB-A25D-9B8F7F246830}" type="slidenum">
              <a:rPr lang="it-IT"/>
              <a:pPr/>
              <a:t>46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3"/>
          <p:cNvSpPr>
            <a:spLocks noChangeArrowheads="1"/>
          </p:cNvSpPr>
          <p:nvPr/>
        </p:nvSpPr>
        <p:spPr bwMode="auto">
          <a:xfrm>
            <a:off x="1619250" y="4581525"/>
            <a:ext cx="70056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3200"/>
          </a:p>
        </p:txBody>
      </p:sp>
      <p:pic>
        <p:nvPicPr>
          <p:cNvPr id="103426" name="Picture 7"/>
          <p:cNvPicPr>
            <a:picLocks noChangeAspect="1" noChangeArrowheads="1"/>
          </p:cNvPicPr>
          <p:nvPr/>
        </p:nvPicPr>
        <p:blipFill>
          <a:blip r:embed="rId3"/>
          <a:srcRect l="5022" r="14519" b="71063"/>
          <a:stretch>
            <a:fillRect/>
          </a:stretch>
        </p:blipFill>
        <p:spPr bwMode="auto">
          <a:xfrm>
            <a:off x="323850" y="692150"/>
            <a:ext cx="5184775" cy="183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27" name="Rectangle 8"/>
          <p:cNvSpPr>
            <a:spLocks noChangeArrowheads="1"/>
          </p:cNvSpPr>
          <p:nvPr/>
        </p:nvSpPr>
        <p:spPr bwMode="auto">
          <a:xfrm>
            <a:off x="474663" y="109538"/>
            <a:ext cx="81819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000" b="1" i="1">
                <a:solidFill>
                  <a:srgbClr val="000066"/>
                </a:solidFill>
                <a:latin typeface="Lucida Sans" pitchFamily="34" charset="0"/>
              </a:rPr>
              <a:t>Esempio di Matematica - visualizzazione dati/ragionamento</a:t>
            </a:r>
          </a:p>
        </p:txBody>
      </p:sp>
      <p:pic>
        <p:nvPicPr>
          <p:cNvPr id="103428" name="Picture 7"/>
          <p:cNvPicPr>
            <a:picLocks noChangeAspect="1" noChangeArrowheads="1"/>
          </p:cNvPicPr>
          <p:nvPr/>
        </p:nvPicPr>
        <p:blipFill>
          <a:blip r:embed="rId3"/>
          <a:srcRect l="5022" t="32910" r="14519" b="62550"/>
          <a:stretch>
            <a:fillRect/>
          </a:stretch>
        </p:blipFill>
        <p:spPr bwMode="auto">
          <a:xfrm>
            <a:off x="395288" y="2636838"/>
            <a:ext cx="5184775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29" name="Picture 7"/>
          <p:cNvPicPr>
            <a:picLocks noChangeAspect="1" noChangeArrowheads="1"/>
          </p:cNvPicPr>
          <p:nvPr/>
        </p:nvPicPr>
        <p:blipFill>
          <a:blip r:embed="rId3"/>
          <a:srcRect l="5022" t="44258" r="14519" b="2972"/>
          <a:stretch>
            <a:fillRect/>
          </a:stretch>
        </p:blipFill>
        <p:spPr bwMode="auto">
          <a:xfrm>
            <a:off x="1619250" y="3033713"/>
            <a:ext cx="5184775" cy="334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e 8"/>
          <p:cNvSpPr>
            <a:spLocks noChangeArrowheads="1"/>
          </p:cNvSpPr>
          <p:nvPr/>
        </p:nvSpPr>
        <p:spPr bwMode="auto">
          <a:xfrm>
            <a:off x="107950" y="2492375"/>
            <a:ext cx="5976938" cy="504825"/>
          </a:xfrm>
          <a:prstGeom prst="ellipse">
            <a:avLst/>
          </a:prstGeom>
          <a:solidFill>
            <a:schemeClr val="bg1">
              <a:alpha val="0"/>
            </a:schemeClr>
          </a:solidFill>
          <a:ln w="2540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03431" name="Segnaposto data 9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15 -17 Febbraio 2011</a:t>
            </a:r>
          </a:p>
        </p:txBody>
      </p:sp>
      <p:sp>
        <p:nvSpPr>
          <p:cNvPr id="103432" name="Segnaposto numero diapositiva 10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2F89AE6D-31B3-4375-A19D-496A6CF99411}" type="slidenum">
              <a:rPr lang="it-IT"/>
              <a:pPr/>
              <a:t>47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3" name="Picture 7"/>
          <p:cNvPicPr>
            <a:picLocks noChangeAspect="1" noChangeArrowheads="1"/>
          </p:cNvPicPr>
          <p:nvPr/>
        </p:nvPicPr>
        <p:blipFill>
          <a:blip r:embed="rId3"/>
          <a:srcRect l="14442" t="8031" b="25560"/>
          <a:stretch>
            <a:fillRect/>
          </a:stretch>
        </p:blipFill>
        <p:spPr bwMode="auto">
          <a:xfrm>
            <a:off x="1187450" y="1628775"/>
            <a:ext cx="703580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4" name="Rectangle 9"/>
          <p:cNvSpPr>
            <a:spLocks noChangeArrowheads="1"/>
          </p:cNvSpPr>
          <p:nvPr/>
        </p:nvSpPr>
        <p:spPr bwMode="auto">
          <a:xfrm>
            <a:off x="542925" y="115888"/>
            <a:ext cx="5424488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000" b="1" i="1">
                <a:solidFill>
                  <a:srgbClr val="000066"/>
                </a:solidFill>
                <a:latin typeface="Lucida Sans" pitchFamily="34" charset="0"/>
              </a:rPr>
              <a:t>Esempio di Scienze - fisica/conoscenza</a:t>
            </a:r>
          </a:p>
        </p:txBody>
      </p:sp>
      <p:sp>
        <p:nvSpPr>
          <p:cNvPr id="7" name="Ovale 6"/>
          <p:cNvSpPr>
            <a:spLocks noChangeArrowheads="1"/>
          </p:cNvSpPr>
          <p:nvPr/>
        </p:nvSpPr>
        <p:spPr bwMode="auto">
          <a:xfrm>
            <a:off x="179388" y="1484313"/>
            <a:ext cx="8208962" cy="792162"/>
          </a:xfrm>
          <a:prstGeom prst="ellipse">
            <a:avLst/>
          </a:prstGeom>
          <a:solidFill>
            <a:schemeClr val="bg1">
              <a:alpha val="0"/>
            </a:schemeClr>
          </a:solidFill>
          <a:ln w="2540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05476" name="Segnaposto data 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962275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105477" name="Segnaposto numero diapositiva 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5CDA0928-AE19-48F0-AE41-25C348D351CB}" type="slidenum">
              <a:rPr lang="it-IT"/>
              <a:pPr/>
              <a:t>48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1" name="Picture 5"/>
          <p:cNvPicPr>
            <a:picLocks noChangeAspect="1" noChangeArrowheads="1"/>
          </p:cNvPicPr>
          <p:nvPr/>
        </p:nvPicPr>
        <p:blipFill>
          <a:blip r:embed="rId3"/>
          <a:srcRect l="15901" t="17329" r="16595" b="48079"/>
          <a:stretch>
            <a:fillRect/>
          </a:stretch>
        </p:blipFill>
        <p:spPr bwMode="auto">
          <a:xfrm>
            <a:off x="539750" y="765175"/>
            <a:ext cx="62642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2" name="Picture 6"/>
          <p:cNvPicPr>
            <a:picLocks noChangeAspect="1" noChangeArrowheads="1"/>
          </p:cNvPicPr>
          <p:nvPr/>
        </p:nvPicPr>
        <p:blipFill>
          <a:blip r:embed="rId4"/>
          <a:srcRect l="2701" t="46698" r="9933"/>
          <a:stretch>
            <a:fillRect/>
          </a:stretch>
        </p:blipFill>
        <p:spPr bwMode="auto">
          <a:xfrm>
            <a:off x="250825" y="3213100"/>
            <a:ext cx="81375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3" name="Rectangle 9"/>
          <p:cNvSpPr>
            <a:spLocks noChangeArrowheads="1"/>
          </p:cNvSpPr>
          <p:nvPr/>
        </p:nvSpPr>
        <p:spPr bwMode="auto">
          <a:xfrm>
            <a:off x="539750" y="115888"/>
            <a:ext cx="6092825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000" b="1" i="1">
                <a:solidFill>
                  <a:srgbClr val="000066"/>
                </a:solidFill>
                <a:latin typeface="Lucida Sans" pitchFamily="34" charset="0"/>
              </a:rPr>
              <a:t>Esempio di Scienze - biologia/ragionamento</a:t>
            </a:r>
          </a:p>
        </p:txBody>
      </p:sp>
      <p:sp>
        <p:nvSpPr>
          <p:cNvPr id="8" name="Ovale 7"/>
          <p:cNvSpPr>
            <a:spLocks noChangeArrowheads="1"/>
          </p:cNvSpPr>
          <p:nvPr/>
        </p:nvSpPr>
        <p:spPr bwMode="auto">
          <a:xfrm>
            <a:off x="323850" y="692150"/>
            <a:ext cx="6551613" cy="649288"/>
          </a:xfrm>
          <a:prstGeom prst="ellipse">
            <a:avLst/>
          </a:prstGeom>
          <a:solidFill>
            <a:schemeClr val="bg1">
              <a:alpha val="0"/>
            </a:schemeClr>
          </a:solidFill>
          <a:ln w="2540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pic>
        <p:nvPicPr>
          <p:cNvPr id="107525" name="Picture 6"/>
          <p:cNvPicPr>
            <a:picLocks noChangeAspect="1" noChangeArrowheads="1"/>
          </p:cNvPicPr>
          <p:nvPr/>
        </p:nvPicPr>
        <p:blipFill>
          <a:blip r:embed="rId4"/>
          <a:srcRect t="12468" b="53287"/>
          <a:stretch>
            <a:fillRect/>
          </a:stretch>
        </p:blipFill>
        <p:spPr bwMode="auto">
          <a:xfrm>
            <a:off x="107950" y="1412875"/>
            <a:ext cx="808990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6" name="Segnaposto data 11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962275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107527" name="Segnaposto numero diapositiva 12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746FB6CC-DAC7-4D58-A3CC-51C0128904C7}" type="slidenum">
              <a:rPr lang="it-IT"/>
              <a:pPr/>
              <a:t>49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1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315913"/>
            <a:ext cx="9144000" cy="1143001"/>
          </a:xfrm>
        </p:spPr>
        <p:txBody>
          <a:bodyPr/>
          <a:lstStyle/>
          <a:p>
            <a:pPr eaLnBrk="1" hangingPunct="1"/>
            <a:r>
              <a:rPr lang="it-IT" sz="3200" b="1" smtClean="0">
                <a:solidFill>
                  <a:srgbClr val="000066"/>
                </a:solidFill>
                <a:latin typeface="Lucida Sans" pitchFamily="34" charset="0"/>
              </a:rPr>
              <a:t>TIMSS - Che cosa rileva</a:t>
            </a:r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79388" y="692150"/>
            <a:ext cx="8964612" cy="54737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it-IT" sz="2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Obiettivi principali di TIMSS</a:t>
            </a:r>
            <a:r>
              <a:rPr lang="it-IT" sz="28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endParaRPr lang="it-IT" sz="2800" b="1" i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spcAft>
                <a:spcPts val="1800"/>
              </a:spcAft>
              <a:defRPr/>
            </a:pPr>
            <a:r>
              <a:rPr lang="it-IT" sz="2200" dirty="0" smtClean="0">
                <a:latin typeface="Lucida Sans" pitchFamily="34" charset="0"/>
              </a:rPr>
              <a:t>Accertare </a:t>
            </a:r>
            <a:r>
              <a:rPr lang="en-GB" sz="2200" b="1" dirty="0" err="1" smtClean="0">
                <a:solidFill>
                  <a:srgbClr val="0070C0"/>
                </a:solidFill>
                <a:latin typeface="Lucida Sans" pitchFamily="34" charset="0"/>
              </a:rPr>
              <a:t>conoscenze</a:t>
            </a:r>
            <a:r>
              <a:rPr lang="en-GB" sz="2200" b="1" dirty="0" smtClean="0">
                <a:solidFill>
                  <a:srgbClr val="0070C0"/>
                </a:solidFill>
                <a:latin typeface="Lucida Sans" pitchFamily="34" charset="0"/>
              </a:rPr>
              <a:t> e </a:t>
            </a:r>
            <a:r>
              <a:rPr lang="en-GB" sz="2200" b="1" dirty="0" err="1" smtClean="0">
                <a:solidFill>
                  <a:srgbClr val="0070C0"/>
                </a:solidFill>
                <a:latin typeface="Lucida Sans" pitchFamily="34" charset="0"/>
              </a:rPr>
              <a:t>capacità</a:t>
            </a:r>
            <a:r>
              <a:rPr lang="en-GB" sz="2200" dirty="0" smtClean="0">
                <a:latin typeface="Lucida Sans" pitchFamily="34" charset="0"/>
              </a:rPr>
              <a:t> </a:t>
            </a:r>
            <a:r>
              <a:rPr lang="en-GB" sz="2200" dirty="0" err="1" smtClean="0">
                <a:latin typeface="Lucida Sans" pitchFamily="34" charset="0"/>
              </a:rPr>
              <a:t>degli</a:t>
            </a:r>
            <a:r>
              <a:rPr lang="en-GB" sz="2200" dirty="0" smtClean="0">
                <a:latin typeface="Lucida Sans" pitchFamily="34" charset="0"/>
              </a:rPr>
              <a:t>  </a:t>
            </a:r>
            <a:r>
              <a:rPr lang="en-GB" sz="2200" dirty="0" err="1" smtClean="0">
                <a:latin typeface="Lucida Sans" pitchFamily="34" charset="0"/>
              </a:rPr>
              <a:t>studenti</a:t>
            </a:r>
            <a:r>
              <a:rPr lang="en-GB" sz="2200" dirty="0" smtClean="0">
                <a:latin typeface="Lucida Sans" pitchFamily="34" charset="0"/>
              </a:rPr>
              <a:t> </a:t>
            </a:r>
            <a:r>
              <a:rPr lang="en-GB" sz="2200" dirty="0" err="1" smtClean="0">
                <a:latin typeface="Lucida Sans" pitchFamily="34" charset="0"/>
              </a:rPr>
              <a:t>di</a:t>
            </a:r>
            <a:r>
              <a:rPr lang="en-GB" sz="2200" dirty="0" smtClean="0">
                <a:latin typeface="Lucida Sans" pitchFamily="34" charset="0"/>
              </a:rPr>
              <a:t> IV </a:t>
            </a:r>
            <a:r>
              <a:rPr lang="en-GB" sz="2200" dirty="0" err="1" smtClean="0">
                <a:latin typeface="Lucida Sans" pitchFamily="34" charset="0"/>
              </a:rPr>
              <a:t>primaria</a:t>
            </a:r>
            <a:r>
              <a:rPr lang="en-GB" sz="2200" dirty="0" smtClean="0">
                <a:latin typeface="Lucida Sans" pitchFamily="34" charset="0"/>
              </a:rPr>
              <a:t> e III </a:t>
            </a:r>
            <a:r>
              <a:rPr lang="en-GB" sz="2200" dirty="0" err="1" smtClean="0">
                <a:latin typeface="Lucida Sans" pitchFamily="34" charset="0"/>
              </a:rPr>
              <a:t>secondaria</a:t>
            </a:r>
            <a:r>
              <a:rPr lang="en-GB" sz="2200" dirty="0" smtClean="0">
                <a:latin typeface="Lucida Sans" pitchFamily="34" charset="0"/>
              </a:rPr>
              <a:t> </a:t>
            </a:r>
            <a:r>
              <a:rPr lang="en-GB" sz="2200" dirty="0" err="1" smtClean="0">
                <a:latin typeface="Lucida Sans" pitchFamily="34" charset="0"/>
              </a:rPr>
              <a:t>di</a:t>
            </a:r>
            <a:r>
              <a:rPr lang="en-GB" sz="2200" dirty="0" smtClean="0">
                <a:latin typeface="Lucida Sans" pitchFamily="34" charset="0"/>
              </a:rPr>
              <a:t> I </a:t>
            </a:r>
            <a:r>
              <a:rPr lang="en-GB" sz="2200" dirty="0" err="1" smtClean="0">
                <a:latin typeface="Lucida Sans" pitchFamily="34" charset="0"/>
              </a:rPr>
              <a:t>grado</a:t>
            </a:r>
            <a:r>
              <a:rPr lang="en-GB" sz="2200" dirty="0" smtClean="0">
                <a:latin typeface="Lucida Sans" pitchFamily="34" charset="0"/>
              </a:rPr>
              <a:t> in </a:t>
            </a:r>
            <a:r>
              <a:rPr lang="en-GB" sz="2200" dirty="0" err="1" smtClean="0">
                <a:latin typeface="Lucida Sans" pitchFamily="34" charset="0"/>
              </a:rPr>
              <a:t>Matematica</a:t>
            </a:r>
            <a:r>
              <a:rPr lang="en-GB" sz="2200" dirty="0" smtClean="0">
                <a:latin typeface="Lucida Sans" pitchFamily="34" charset="0"/>
              </a:rPr>
              <a:t> e </a:t>
            </a:r>
            <a:r>
              <a:rPr lang="en-GB" sz="2200" dirty="0" err="1" smtClean="0">
                <a:latin typeface="Lucida Sans" pitchFamily="34" charset="0"/>
              </a:rPr>
              <a:t>Scienze</a:t>
            </a:r>
            <a:endParaRPr lang="it-IT" sz="2200" dirty="0" smtClean="0">
              <a:latin typeface="Lucida Sans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spcAft>
                <a:spcPts val="1800"/>
              </a:spcAft>
              <a:defRPr/>
            </a:pPr>
            <a:r>
              <a:rPr lang="it-IT" sz="2200" dirty="0" smtClean="0">
                <a:latin typeface="Lucida Sans" pitchFamily="34" charset="0"/>
              </a:rPr>
              <a:t>Individuare </a:t>
            </a: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punti di forza</a:t>
            </a:r>
            <a:r>
              <a:rPr lang="it-IT" sz="2200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it-IT" sz="2200" dirty="0">
                <a:latin typeface="Lucida Sans" pitchFamily="34" charset="0"/>
              </a:rPr>
              <a:t>e </a:t>
            </a:r>
            <a:r>
              <a:rPr lang="it-IT" sz="2200" b="1" dirty="0" smtClean="0">
                <a:solidFill>
                  <a:srgbClr val="0070C0"/>
                </a:solidFill>
                <a:latin typeface="Lucida Sans" pitchFamily="34" charset="0"/>
              </a:rPr>
              <a:t>punti di </a:t>
            </a: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debolezza</a:t>
            </a:r>
            <a:r>
              <a:rPr lang="it-IT" sz="2200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it-IT" sz="2200" dirty="0">
                <a:latin typeface="Lucida Sans" pitchFamily="34" charset="0"/>
              </a:rPr>
              <a:t>dei </a:t>
            </a:r>
            <a:r>
              <a:rPr lang="it-IT" sz="2200" dirty="0" smtClean="0">
                <a:latin typeface="Lucida Sans" pitchFamily="34" charset="0"/>
              </a:rPr>
              <a:t>sistemi </a:t>
            </a:r>
            <a:r>
              <a:rPr lang="it-IT" sz="2200" dirty="0">
                <a:latin typeface="Lucida Sans" pitchFamily="34" charset="0"/>
              </a:rPr>
              <a:t>educativi per </a:t>
            </a: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migliorare</a:t>
            </a:r>
            <a:r>
              <a:rPr lang="it-IT" sz="2200" dirty="0">
                <a:latin typeface="Lucida Sans" pitchFamily="34" charset="0"/>
              </a:rPr>
              <a:t> l'insegnamento e l'apprendimento della Matematica e delle Scienze. 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spcAft>
                <a:spcPts val="1800"/>
              </a:spcAft>
              <a:defRPr/>
            </a:pPr>
            <a:r>
              <a:rPr lang="it-IT" sz="2200" dirty="0">
                <a:latin typeface="Lucida Sans" pitchFamily="34" charset="0"/>
              </a:rPr>
              <a:t>Misurare i </a:t>
            </a: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cambiamenti nel tempo </a:t>
            </a:r>
            <a:r>
              <a:rPr lang="it-IT" sz="2200" dirty="0">
                <a:latin typeface="Lucida Sans" pitchFamily="34" charset="0"/>
              </a:rPr>
              <a:t>(analisi di trend) </a:t>
            </a:r>
            <a:r>
              <a:rPr lang="it-IT" sz="2200" dirty="0" smtClean="0">
                <a:latin typeface="Lucida Sans" pitchFamily="34" charset="0"/>
              </a:rPr>
              <a:t>dell’apprendimento </a:t>
            </a:r>
            <a:r>
              <a:rPr lang="it-IT" sz="2200" dirty="0">
                <a:latin typeface="Lucida Sans" pitchFamily="34" charset="0"/>
              </a:rPr>
              <a:t>in Matematica e Scienze </a:t>
            </a:r>
            <a:r>
              <a:rPr lang="it-IT" sz="2200" dirty="0" smtClean="0">
                <a:latin typeface="Lucida Sans" pitchFamily="34" charset="0"/>
              </a:rPr>
              <a:t>nei </a:t>
            </a:r>
            <a:r>
              <a:rPr lang="it-IT" sz="2200" dirty="0">
                <a:latin typeface="Lucida Sans" pitchFamily="34" charset="0"/>
              </a:rPr>
              <a:t>singoli Paesi. 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  <a:spcAft>
                <a:spcPts val="1800"/>
              </a:spcAft>
              <a:defRPr/>
            </a:pPr>
            <a:r>
              <a:rPr lang="it-IT" sz="2200" dirty="0">
                <a:latin typeface="Lucida Sans" pitchFamily="34" charset="0"/>
              </a:rPr>
              <a:t>Identificare i </a:t>
            </a: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fattori che influenzano </a:t>
            </a:r>
            <a:r>
              <a:rPr lang="it-IT" sz="2200" b="1" dirty="0" smtClean="0">
                <a:solidFill>
                  <a:srgbClr val="0070C0"/>
                </a:solidFill>
                <a:latin typeface="Lucida Sans" pitchFamily="34" charset="0"/>
              </a:rPr>
              <a:t>la </a:t>
            </a:r>
            <a:r>
              <a:rPr lang="it-IT" sz="2200" b="1" dirty="0">
                <a:solidFill>
                  <a:srgbClr val="0070C0"/>
                </a:solidFill>
                <a:latin typeface="Lucida Sans" pitchFamily="34" charset="0"/>
              </a:rPr>
              <a:t>performance </a:t>
            </a:r>
            <a:r>
              <a:rPr lang="it-IT" sz="2200" dirty="0">
                <a:latin typeface="Lucida Sans" pitchFamily="34" charset="0"/>
              </a:rPr>
              <a:t>in Matematica e </a:t>
            </a:r>
            <a:r>
              <a:rPr lang="it-IT" sz="2200" dirty="0" smtClean="0">
                <a:latin typeface="Lucida Sans" pitchFamily="34" charset="0"/>
              </a:rPr>
              <a:t>Scienze (es.: variabili socio-economiche </a:t>
            </a:r>
            <a:r>
              <a:rPr lang="it-IT" sz="2200" dirty="0">
                <a:latin typeface="Lucida Sans" pitchFamily="34" charset="0"/>
              </a:rPr>
              <a:t>e </a:t>
            </a:r>
            <a:r>
              <a:rPr lang="it-IT" sz="2200" dirty="0" smtClean="0">
                <a:latin typeface="Lucida Sans" pitchFamily="34" charset="0"/>
              </a:rPr>
              <a:t>culturali, curricoli, </a:t>
            </a:r>
            <a:r>
              <a:rPr lang="it-IT" sz="2200" dirty="0">
                <a:latin typeface="Lucida Sans" pitchFamily="34" charset="0"/>
              </a:rPr>
              <a:t>strategie </a:t>
            </a:r>
            <a:r>
              <a:rPr lang="it-IT" sz="2200" dirty="0" smtClean="0">
                <a:latin typeface="Lucida Sans" pitchFamily="34" charset="0"/>
              </a:rPr>
              <a:t>didattiche...) </a:t>
            </a:r>
            <a:endParaRPr lang="it-IT" sz="2200" dirty="0">
              <a:latin typeface="Lucida Sans" pitchFamily="34" charset="0"/>
            </a:endParaRPr>
          </a:p>
        </p:txBody>
      </p:sp>
      <p:pic>
        <p:nvPicPr>
          <p:cNvPr id="15364" name="Picture 8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38175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10" descr="Barra_Azzurra_MEDIE_sott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6381750"/>
            <a:ext cx="8604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6" name="Segnaposto data 8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15367" name="Segnaposto numero diapositiva 9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A2AE3726-262E-4A21-84CE-20B555BA6DEC}" type="slidenum">
              <a:rPr lang="it-IT"/>
              <a:pPr/>
              <a:t>5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uiExpand="1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69" name="Picture 4"/>
          <p:cNvPicPr>
            <a:picLocks noChangeAspect="1" noChangeArrowheads="1"/>
          </p:cNvPicPr>
          <p:nvPr/>
        </p:nvPicPr>
        <p:blipFill>
          <a:blip r:embed="rId3"/>
          <a:srcRect r="6059" b="3445"/>
          <a:stretch>
            <a:fillRect/>
          </a:stretch>
        </p:blipFill>
        <p:spPr bwMode="auto">
          <a:xfrm>
            <a:off x="250825" y="836613"/>
            <a:ext cx="8332788" cy="532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9570" name="Rectangle 6"/>
          <p:cNvSpPr>
            <a:spLocks noChangeArrowheads="1"/>
          </p:cNvSpPr>
          <p:nvPr/>
        </p:nvSpPr>
        <p:spPr bwMode="auto">
          <a:xfrm>
            <a:off x="495300" y="115888"/>
            <a:ext cx="6092825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000" b="1" i="1">
                <a:solidFill>
                  <a:srgbClr val="000066"/>
                </a:solidFill>
                <a:latin typeface="Lucida Sans" pitchFamily="34" charset="0"/>
              </a:rPr>
              <a:t>Esempio di Scienze - biologia/ragionamento</a:t>
            </a:r>
          </a:p>
        </p:txBody>
      </p:sp>
      <p:sp>
        <p:nvSpPr>
          <p:cNvPr id="109571" name="Segnaposto data 7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30353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109572" name="Segnaposto numero diapositiva 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B7EA782F-ABF6-4D6B-9DD1-BD86E9D7EA3A}" type="slidenum">
              <a:rPr lang="it-IT"/>
              <a:pPr/>
              <a:t>50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7" name="Picture 4"/>
          <p:cNvPicPr>
            <a:picLocks noChangeAspect="1" noChangeArrowheads="1"/>
          </p:cNvPicPr>
          <p:nvPr/>
        </p:nvPicPr>
        <p:blipFill>
          <a:blip r:embed="rId3"/>
          <a:srcRect r="4585"/>
          <a:stretch>
            <a:fillRect/>
          </a:stretch>
        </p:blipFill>
        <p:spPr bwMode="auto">
          <a:xfrm>
            <a:off x="179388" y="1052513"/>
            <a:ext cx="8640762" cy="443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1618" name="Rectangle 6"/>
          <p:cNvSpPr>
            <a:spLocks noChangeArrowheads="1"/>
          </p:cNvSpPr>
          <p:nvPr/>
        </p:nvSpPr>
        <p:spPr bwMode="auto">
          <a:xfrm>
            <a:off x="473075" y="115888"/>
            <a:ext cx="6092825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000" b="1" i="1">
                <a:solidFill>
                  <a:srgbClr val="000066"/>
                </a:solidFill>
                <a:latin typeface="Lucida Sans" pitchFamily="34" charset="0"/>
              </a:rPr>
              <a:t>Esempio di Scienze - biologia/ragionamento</a:t>
            </a:r>
          </a:p>
        </p:txBody>
      </p:sp>
      <p:sp>
        <p:nvSpPr>
          <p:cNvPr id="111619" name="Segnaposto data 8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962275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111620" name="Segnaposto numero diapositiva 9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02C3F8CE-7045-4375-BBBC-0C35161BC155}" type="slidenum">
              <a:rPr lang="it-IT"/>
              <a:pPr/>
              <a:t>51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3"/>
          <p:cNvSpPr>
            <a:spLocks noChangeArrowheads="1"/>
          </p:cNvSpPr>
          <p:nvPr/>
        </p:nvSpPr>
        <p:spPr bwMode="auto">
          <a:xfrm>
            <a:off x="1619250" y="4581525"/>
            <a:ext cx="70056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3200"/>
          </a:p>
        </p:txBody>
      </p:sp>
      <p:pic>
        <p:nvPicPr>
          <p:cNvPr id="11366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620713"/>
            <a:ext cx="6486525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3667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35075" y="3255963"/>
            <a:ext cx="7369175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668" name="Rectangle 9"/>
          <p:cNvSpPr>
            <a:spLocks noChangeArrowheads="1"/>
          </p:cNvSpPr>
          <p:nvPr/>
        </p:nvSpPr>
        <p:spPr bwMode="auto">
          <a:xfrm>
            <a:off x="455613" y="115888"/>
            <a:ext cx="5916612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000" b="1" i="1">
                <a:solidFill>
                  <a:srgbClr val="000066"/>
                </a:solidFill>
                <a:latin typeface="Lucida Sans" pitchFamily="34" charset="0"/>
              </a:rPr>
              <a:t>Esempio di Scienze - biologia/applicazione</a:t>
            </a:r>
          </a:p>
        </p:txBody>
      </p:sp>
      <p:sp>
        <p:nvSpPr>
          <p:cNvPr id="8" name="Ovale 7"/>
          <p:cNvSpPr>
            <a:spLocks noChangeArrowheads="1"/>
          </p:cNvSpPr>
          <p:nvPr/>
        </p:nvSpPr>
        <p:spPr bwMode="auto">
          <a:xfrm>
            <a:off x="250825" y="2565400"/>
            <a:ext cx="2736850" cy="647700"/>
          </a:xfrm>
          <a:prstGeom prst="ellipse">
            <a:avLst/>
          </a:prstGeom>
          <a:solidFill>
            <a:schemeClr val="bg1">
              <a:alpha val="0"/>
            </a:schemeClr>
          </a:solidFill>
          <a:ln w="25400" algn="ctr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13670" name="Segnaposto data 8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113671" name="Segnaposto numero diapositiva 9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E3B6EE89-169E-452A-91D9-06B068E16593}" type="slidenum">
              <a:rPr lang="it-IT"/>
              <a:pPr/>
              <a:t>52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3"/>
          <p:cNvSpPr>
            <a:spLocks noChangeArrowheads="1"/>
          </p:cNvSpPr>
          <p:nvPr/>
        </p:nvSpPr>
        <p:spPr bwMode="auto">
          <a:xfrm>
            <a:off x="1619250" y="4581525"/>
            <a:ext cx="7005638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it-IT" sz="3200"/>
          </a:p>
        </p:txBody>
      </p:sp>
      <p:pic>
        <p:nvPicPr>
          <p:cNvPr id="115714" name="Picture 7"/>
          <p:cNvPicPr>
            <a:picLocks noChangeAspect="1" noChangeArrowheads="1"/>
          </p:cNvPicPr>
          <p:nvPr/>
        </p:nvPicPr>
        <p:blipFill>
          <a:blip r:embed="rId3"/>
          <a:srcRect b="12183"/>
          <a:stretch>
            <a:fillRect/>
          </a:stretch>
        </p:blipFill>
        <p:spPr bwMode="auto">
          <a:xfrm>
            <a:off x="577850" y="725488"/>
            <a:ext cx="7234238" cy="551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15" name="Rectangle 10"/>
          <p:cNvSpPr>
            <a:spLocks noChangeArrowheads="1"/>
          </p:cNvSpPr>
          <p:nvPr/>
        </p:nvSpPr>
        <p:spPr bwMode="auto">
          <a:xfrm>
            <a:off x="455613" y="115888"/>
            <a:ext cx="5916612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000" b="1" i="1">
                <a:solidFill>
                  <a:srgbClr val="000066"/>
                </a:solidFill>
                <a:latin typeface="Lucida Sans" pitchFamily="34" charset="0"/>
              </a:rPr>
              <a:t>Esempio di Scienze - biologia/applicazione</a:t>
            </a:r>
          </a:p>
        </p:txBody>
      </p:sp>
      <p:sp>
        <p:nvSpPr>
          <p:cNvPr id="115716" name="Segnaposto data 6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194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115717" name="Segnaposto numero diapositiva 7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B0A25147-ED8F-464D-B0A7-5183E510688B}" type="slidenum">
              <a:rPr lang="it-IT"/>
              <a:pPr/>
              <a:t>53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4"/>
          <p:cNvSpPr>
            <a:spLocks noChangeArrowheads="1"/>
          </p:cNvSpPr>
          <p:nvPr/>
        </p:nvSpPr>
        <p:spPr bwMode="auto">
          <a:xfrm>
            <a:off x="146050" y="222250"/>
            <a:ext cx="8458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TIMSS  </a:t>
            </a:r>
            <a:br>
              <a:rPr lang="it-IT" sz="3200" b="1">
                <a:solidFill>
                  <a:srgbClr val="000066"/>
                </a:solidFill>
                <a:latin typeface="Lucida Sans" pitchFamily="34" charset="0"/>
              </a:rPr>
            </a:br>
            <a:r>
              <a:rPr lang="it-IT" sz="3200" b="1">
                <a:solidFill>
                  <a:srgbClr val="000066"/>
                </a:solidFill>
                <a:latin typeface="Lucida Sans" pitchFamily="34" charset="0"/>
              </a:rPr>
              <a:t>        Programma del seminario</a:t>
            </a:r>
          </a:p>
        </p:txBody>
      </p:sp>
      <p:sp>
        <p:nvSpPr>
          <p:cNvPr id="117762" name="Rectangle 5"/>
          <p:cNvSpPr>
            <a:spLocks noChangeArrowheads="1"/>
          </p:cNvSpPr>
          <p:nvPr/>
        </p:nvSpPr>
        <p:spPr bwMode="auto">
          <a:xfrm>
            <a:off x="457200" y="1125538"/>
            <a:ext cx="868680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it-IT" sz="2400" u="sng">
                <a:solidFill>
                  <a:srgbClr val="00B0F0"/>
                </a:solidFill>
                <a:latin typeface="Franklin Gothic Demi" pitchFamily="34" charset="0"/>
              </a:rPr>
              <a:t>Mattina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</a:t>
            </a: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Presentazione dell’indagine IEA TIMSS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 Alcuni risultati e presentazione di esempi di prove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</a:t>
            </a:r>
            <a:r>
              <a:rPr lang="it-IT" sz="2400" b="1">
                <a:latin typeface="Lucida Sans" pitchFamily="34" charset="0"/>
              </a:rPr>
              <a:t>Soggetti coinvolti e strumenti di rilevazione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</a:t>
            </a: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Compiti del Coordinatore e del Somministratore</a:t>
            </a:r>
          </a:p>
          <a:p>
            <a:pPr>
              <a:spcBef>
                <a:spcPct val="20000"/>
              </a:spcBef>
              <a:buClr>
                <a:schemeClr val="tx1"/>
              </a:buClr>
            </a:pPr>
            <a:endParaRPr lang="it-IT" sz="2400">
              <a:solidFill>
                <a:srgbClr val="003300"/>
              </a:solidFill>
              <a:latin typeface="Franklin Gothic Demi" pitchFamily="34" charset="0"/>
            </a:endParaRPr>
          </a:p>
          <a:p>
            <a:pPr>
              <a:spcBef>
                <a:spcPct val="20000"/>
              </a:spcBef>
              <a:buClr>
                <a:schemeClr val="tx1"/>
              </a:buClr>
            </a:pPr>
            <a:r>
              <a:rPr lang="it-IT" sz="2400" u="sng">
                <a:solidFill>
                  <a:srgbClr val="00B0F0"/>
                </a:solidFill>
                <a:latin typeface="Franklin Gothic Demi" pitchFamily="34" charset="0"/>
              </a:rPr>
              <a:t>Pomeriggio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latin typeface="Lucida Sans" pitchFamily="34" charset="0"/>
              </a:rPr>
              <a:t> </a:t>
            </a: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Somministrazione: controllo materiali e procedure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 Somministrazione: compilazione schede e documenti 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rgbClr val="C0C0C0"/>
              </a:buClr>
              <a:buFontTx/>
              <a:buChar char="•"/>
            </a:pPr>
            <a:r>
              <a:rPr lang="it-IT" sz="2400">
                <a:solidFill>
                  <a:srgbClr val="C0C0C0"/>
                </a:solidFill>
                <a:latin typeface="Lucida Sans" pitchFamily="34" charset="0"/>
              </a:rPr>
              <a:t> Discussione, domande, approfondimenti</a:t>
            </a:r>
          </a:p>
          <a:p>
            <a:pPr>
              <a:lnSpc>
                <a:spcPct val="125000"/>
              </a:lnSpc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endParaRPr lang="en-GB" sz="2400">
              <a:latin typeface="Lucida Sans" pitchFamily="34" charset="0"/>
            </a:endParaRPr>
          </a:p>
          <a:p>
            <a:pPr>
              <a:spcBef>
                <a:spcPct val="20000"/>
              </a:spcBef>
              <a:buClr>
                <a:schemeClr val="tx1"/>
              </a:buClr>
              <a:buFontTx/>
              <a:buChar char="•"/>
            </a:pPr>
            <a:endParaRPr lang="en-GB" sz="2400">
              <a:latin typeface="Lucida Sans" pitchFamily="34" charset="0"/>
            </a:endParaRPr>
          </a:p>
        </p:txBody>
      </p:sp>
      <p:sp>
        <p:nvSpPr>
          <p:cNvPr id="117763" name="Segnaposto data 5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117764" name="Segnaposto numero diapositiva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6D989761-A9C4-4758-A867-16B7FF1BD791}" type="slidenum">
              <a:rPr lang="it-IT"/>
              <a:pPr/>
              <a:t>54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179388" y="765175"/>
            <a:ext cx="8785225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40000"/>
              </a:spcBef>
              <a:buClr>
                <a:schemeClr val="tx1"/>
              </a:buClr>
              <a:buFontTx/>
              <a:buChar char="•"/>
              <a:defRPr/>
            </a:pPr>
            <a:r>
              <a:rPr lang="en-GB" sz="2400" b="1" dirty="0" err="1">
                <a:solidFill>
                  <a:srgbClr val="0070C0"/>
                </a:solidFill>
                <a:latin typeface="Lucida Sans" pitchFamily="34" charset="0"/>
              </a:rPr>
              <a:t>Ambiti</a:t>
            </a:r>
            <a:r>
              <a:rPr lang="en-GB" sz="2400" b="1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en-GB" sz="2400" b="1" dirty="0" err="1">
                <a:solidFill>
                  <a:srgbClr val="0070C0"/>
                </a:solidFill>
                <a:latin typeface="Lucida Sans" pitchFamily="34" charset="0"/>
              </a:rPr>
              <a:t>di</a:t>
            </a:r>
            <a:r>
              <a:rPr lang="en-GB" sz="2400" b="1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en-GB" sz="2400" b="1" dirty="0" err="1">
                <a:solidFill>
                  <a:srgbClr val="0070C0"/>
                </a:solidFill>
                <a:latin typeface="Lucida Sans" pitchFamily="34" charset="0"/>
              </a:rPr>
              <a:t>valutazione</a:t>
            </a:r>
            <a:r>
              <a:rPr lang="en-GB" sz="2400" b="1" dirty="0">
                <a:solidFill>
                  <a:srgbClr val="0070C0"/>
                </a:solidFill>
                <a:latin typeface="Lucida Sans" pitchFamily="34" charset="0"/>
              </a:rPr>
              <a:t>: </a:t>
            </a:r>
            <a:r>
              <a:rPr lang="en-GB" sz="2400" dirty="0" err="1">
                <a:latin typeface="Lucida Sans" pitchFamily="34" charset="0"/>
              </a:rPr>
              <a:t>Matematica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>
                <a:latin typeface="Lucida Sans" pitchFamily="34" charset="0"/>
              </a:rPr>
              <a:t>e </a:t>
            </a:r>
            <a:r>
              <a:rPr lang="en-GB" sz="2400" dirty="0" err="1">
                <a:latin typeface="Lucida Sans" pitchFamily="34" charset="0"/>
              </a:rPr>
              <a:t>Scienze</a:t>
            </a:r>
            <a:r>
              <a:rPr lang="en-GB" sz="2400" dirty="0">
                <a:latin typeface="Lucida Sans" pitchFamily="34" charset="0"/>
              </a:rPr>
              <a:t>. </a:t>
            </a:r>
          </a:p>
          <a:p>
            <a:pPr marL="342900" indent="-342900">
              <a:spcBef>
                <a:spcPct val="40000"/>
              </a:spcBef>
              <a:buClr>
                <a:schemeClr val="tx1"/>
              </a:buClr>
              <a:buFontTx/>
              <a:buChar char="•"/>
              <a:defRPr/>
            </a:pPr>
            <a:r>
              <a:rPr lang="en-GB" sz="2400" b="1" dirty="0" err="1">
                <a:solidFill>
                  <a:srgbClr val="0070C0"/>
                </a:solidFill>
                <a:latin typeface="Lucida Sans" pitchFamily="34" charset="0"/>
              </a:rPr>
              <a:t>Periodicità</a:t>
            </a:r>
            <a:r>
              <a:rPr lang="en-GB" sz="2400" b="1" dirty="0">
                <a:solidFill>
                  <a:srgbClr val="0070C0"/>
                </a:solidFill>
                <a:latin typeface="Lucida Sans" pitchFamily="34" charset="0"/>
              </a:rPr>
              <a:t>: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quadriennale</a:t>
            </a:r>
            <a:r>
              <a:rPr lang="en-GB" sz="2400" dirty="0">
                <a:latin typeface="Lucida Sans" pitchFamily="34" charset="0"/>
              </a:rPr>
              <a:t> (prima </a:t>
            </a:r>
            <a:r>
              <a:rPr lang="en-GB" sz="2400" dirty="0" err="1">
                <a:latin typeface="Lucida Sans" pitchFamily="34" charset="0"/>
              </a:rPr>
              <a:t>rilevazione</a:t>
            </a:r>
            <a:r>
              <a:rPr lang="en-GB" sz="2400" dirty="0">
                <a:latin typeface="Lucida Sans" pitchFamily="34" charset="0"/>
              </a:rPr>
              <a:t>: 1995).</a:t>
            </a:r>
            <a:endParaRPr lang="en-GB" sz="2400" dirty="0">
              <a:latin typeface="Lucida Sans" pitchFamily="34" charset="0"/>
            </a:endParaRPr>
          </a:p>
          <a:p>
            <a:pPr marL="363538" indent="-363538">
              <a:spcBef>
                <a:spcPct val="40000"/>
              </a:spcBef>
              <a:buClr>
                <a:schemeClr val="tx1"/>
              </a:buClr>
              <a:buFontTx/>
              <a:buChar char="•"/>
              <a:defRPr/>
            </a:pPr>
            <a:r>
              <a:rPr lang="en-GB" sz="2400" b="1" dirty="0" err="1">
                <a:solidFill>
                  <a:srgbClr val="0070C0"/>
                </a:solidFill>
                <a:latin typeface="Lucida Sans" pitchFamily="34" charset="0"/>
              </a:rPr>
              <a:t>Popolazione</a:t>
            </a:r>
            <a:r>
              <a:rPr lang="en-GB" sz="2400" b="1" dirty="0">
                <a:solidFill>
                  <a:srgbClr val="0070C0"/>
                </a:solidFill>
                <a:latin typeface="Lucida Sans" pitchFamily="34" charset="0"/>
              </a:rPr>
              <a:t>: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studenti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di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classe</a:t>
            </a:r>
            <a:r>
              <a:rPr lang="en-GB" sz="2400" dirty="0">
                <a:latin typeface="Lucida Sans" pitchFamily="34" charset="0"/>
              </a:rPr>
              <a:t> IV </a:t>
            </a:r>
            <a:r>
              <a:rPr lang="en-GB" sz="2400" dirty="0" err="1">
                <a:latin typeface="Lucida Sans" pitchFamily="34" charset="0"/>
              </a:rPr>
              <a:t>primaria</a:t>
            </a:r>
            <a:r>
              <a:rPr lang="en-GB" sz="2400" dirty="0">
                <a:latin typeface="Lucida Sans" pitchFamily="34" charset="0"/>
              </a:rPr>
              <a:t> e </a:t>
            </a:r>
            <a:endParaRPr lang="en-GB" sz="2400" dirty="0">
              <a:latin typeface="Lucida Sans" pitchFamily="34" charset="0"/>
            </a:endParaRPr>
          </a:p>
          <a:p>
            <a:pPr marL="2424113">
              <a:spcBef>
                <a:spcPts val="0"/>
              </a:spcBef>
              <a:buClr>
                <a:schemeClr val="tx1"/>
              </a:buClr>
              <a:defRPr/>
            </a:pPr>
            <a:r>
              <a:rPr lang="en-GB" sz="2400" dirty="0" err="1">
                <a:latin typeface="Lucida Sans" pitchFamily="34" charset="0"/>
              </a:rPr>
              <a:t>di</a:t>
            </a:r>
            <a:r>
              <a:rPr lang="en-GB" sz="2400" dirty="0">
                <a:latin typeface="Lucida Sans" pitchFamily="34" charset="0"/>
              </a:rPr>
              <a:t> III </a:t>
            </a:r>
            <a:r>
              <a:rPr lang="en-GB" sz="2400" dirty="0" err="1">
                <a:latin typeface="Lucida Sans" pitchFamily="34" charset="0"/>
              </a:rPr>
              <a:t>secondaria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di</a:t>
            </a:r>
            <a:r>
              <a:rPr lang="en-GB" sz="2400" dirty="0">
                <a:latin typeface="Lucida Sans" pitchFamily="34" charset="0"/>
              </a:rPr>
              <a:t> I </a:t>
            </a:r>
            <a:r>
              <a:rPr lang="en-GB" sz="2400" dirty="0" err="1">
                <a:latin typeface="Lucida Sans" pitchFamily="34" charset="0"/>
              </a:rPr>
              <a:t>grado</a:t>
            </a:r>
            <a:r>
              <a:rPr lang="en-GB" sz="2400" dirty="0">
                <a:latin typeface="Lucida Sans" pitchFamily="34" charset="0"/>
              </a:rPr>
              <a:t>.</a:t>
            </a:r>
          </a:p>
          <a:p>
            <a:pPr marL="342900" indent="-342900">
              <a:spcBef>
                <a:spcPct val="40000"/>
              </a:spcBef>
              <a:buClr>
                <a:schemeClr val="tx1"/>
              </a:buClr>
              <a:buFontTx/>
              <a:buChar char="•"/>
              <a:defRPr/>
            </a:pPr>
            <a:r>
              <a:rPr lang="en-GB" sz="2400" b="1" dirty="0" err="1">
                <a:solidFill>
                  <a:srgbClr val="0070C0"/>
                </a:solidFill>
                <a:latin typeface="Lucida Sans" pitchFamily="34" charset="0"/>
              </a:rPr>
              <a:t>Campione</a:t>
            </a:r>
            <a:r>
              <a:rPr lang="en-GB" sz="2400" b="1" dirty="0">
                <a:solidFill>
                  <a:srgbClr val="0070C0"/>
                </a:solidFill>
                <a:latin typeface="Lucida Sans" pitchFamily="34" charset="0"/>
              </a:rPr>
              <a:t>:</a:t>
            </a:r>
            <a:r>
              <a:rPr lang="en-GB" sz="2400" dirty="0">
                <a:latin typeface="Lucida Sans" pitchFamily="34" charset="0"/>
              </a:rPr>
              <a:t> in </a:t>
            </a:r>
            <a:r>
              <a:rPr lang="en-GB" sz="2400" dirty="0" err="1">
                <a:latin typeface="Lucida Sans" pitchFamily="34" charset="0"/>
              </a:rPr>
              <a:t>ogni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Paese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vengono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selezionate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 err="1">
                <a:latin typeface="Lucida Sans" pitchFamily="34" charset="0"/>
              </a:rPr>
              <a:t>almeno</a:t>
            </a:r>
            <a:endParaRPr lang="en-GB" sz="2400" dirty="0">
              <a:latin typeface="Lucida Sans" pitchFamily="34" charset="0"/>
            </a:endParaRPr>
          </a:p>
          <a:p>
            <a:pPr marL="342900" indent="1717675">
              <a:spcBef>
                <a:spcPts val="0"/>
              </a:spcBef>
              <a:buClr>
                <a:schemeClr val="tx1"/>
              </a:buClr>
              <a:defRPr/>
            </a:pPr>
            <a:r>
              <a:rPr lang="en-GB" sz="2400" dirty="0">
                <a:latin typeface="Lucida Sans" pitchFamily="34" charset="0"/>
              </a:rPr>
              <a:t>150 </a:t>
            </a:r>
            <a:r>
              <a:rPr lang="en-GB" sz="2400" dirty="0" err="1">
                <a:latin typeface="Lucida Sans" pitchFamily="34" charset="0"/>
              </a:rPr>
              <a:t>scuole</a:t>
            </a:r>
            <a:r>
              <a:rPr lang="en-GB" sz="2400" dirty="0">
                <a:latin typeface="Lucida Sans" pitchFamily="34" charset="0"/>
              </a:rPr>
              <a:t> </a:t>
            </a:r>
            <a:r>
              <a:rPr lang="en-GB" sz="2400" dirty="0">
                <a:latin typeface="Lucida Sans" pitchFamily="34" charset="0"/>
              </a:rPr>
              <a:t>(</a:t>
            </a:r>
            <a:r>
              <a:rPr lang="en-GB" sz="2400" dirty="0" err="1">
                <a:latin typeface="Lucida Sans" pitchFamily="34" charset="0"/>
              </a:rPr>
              <a:t>minimo</a:t>
            </a:r>
            <a:r>
              <a:rPr lang="en-GB" sz="2400" dirty="0">
                <a:latin typeface="Lucida Sans" pitchFamily="34" charset="0"/>
              </a:rPr>
              <a:t>: 1 </a:t>
            </a:r>
            <a:r>
              <a:rPr lang="en-GB" sz="2400" dirty="0" err="1">
                <a:latin typeface="Lucida Sans" pitchFamily="34" charset="0"/>
              </a:rPr>
              <a:t>classe</a:t>
            </a:r>
            <a:r>
              <a:rPr lang="en-GB" sz="2400" dirty="0">
                <a:latin typeface="Lucida Sans" pitchFamily="34" charset="0"/>
              </a:rPr>
              <a:t> per </a:t>
            </a:r>
            <a:r>
              <a:rPr lang="en-GB" sz="2400" dirty="0" err="1">
                <a:latin typeface="Lucida Sans" pitchFamily="34" charset="0"/>
              </a:rPr>
              <a:t>scuola</a:t>
            </a:r>
            <a:r>
              <a:rPr lang="en-GB" sz="2400" dirty="0">
                <a:latin typeface="Lucida Sans" pitchFamily="34" charset="0"/>
              </a:rPr>
              <a:t>).</a:t>
            </a:r>
          </a:p>
          <a:p>
            <a:pPr algn="ctr">
              <a:spcBef>
                <a:spcPts val="3000"/>
              </a:spcBef>
              <a:buClr>
                <a:schemeClr val="tx1"/>
              </a:buClr>
              <a:defRPr/>
            </a:pPr>
            <a:r>
              <a:rPr lang="en-GB" sz="3200" b="1" dirty="0">
                <a:solidFill>
                  <a:srgbClr val="0070C0"/>
                </a:solidFill>
                <a:latin typeface="Lucida Sans" pitchFamily="34" charset="0"/>
              </a:rPr>
              <a:t>TIMSS </a:t>
            </a:r>
            <a:r>
              <a:rPr lang="en-GB" sz="3200" b="1" dirty="0">
                <a:solidFill>
                  <a:srgbClr val="0070C0"/>
                </a:solidFill>
                <a:latin typeface="Lucida Sans" pitchFamily="34" charset="0"/>
              </a:rPr>
              <a:t>2007 </a:t>
            </a:r>
            <a:endParaRPr lang="en-GB" sz="3200" b="1" dirty="0">
              <a:solidFill>
                <a:srgbClr val="0070C0"/>
              </a:solidFill>
              <a:latin typeface="Lucida Sans" pitchFamily="34" charset="0"/>
            </a:endParaRPr>
          </a:p>
          <a:p>
            <a:pPr algn="ctr">
              <a:spcBef>
                <a:spcPct val="40000"/>
              </a:spcBef>
              <a:buClr>
                <a:schemeClr val="tx1"/>
              </a:buClr>
              <a:defRPr/>
            </a:pPr>
            <a:r>
              <a:rPr lang="en-GB" sz="2200" dirty="0" err="1">
                <a:latin typeface="Lucida Sans" pitchFamily="34" charset="0"/>
              </a:rPr>
              <a:t>coinvolti</a:t>
            </a:r>
            <a:r>
              <a:rPr lang="en-GB" sz="2200" dirty="0">
                <a:latin typeface="Lucida Sans" pitchFamily="34" charset="0"/>
              </a:rPr>
              <a:t> </a:t>
            </a:r>
            <a:r>
              <a:rPr lang="en-GB" sz="2200" dirty="0">
                <a:latin typeface="Lucida Sans" pitchFamily="34" charset="0"/>
              </a:rPr>
              <a:t>circa </a:t>
            </a:r>
            <a:r>
              <a:rPr lang="en-GB" sz="2200" dirty="0">
                <a:solidFill>
                  <a:srgbClr val="0070C0"/>
                </a:solidFill>
                <a:latin typeface="Lucida Sans" pitchFamily="34" charset="0"/>
              </a:rPr>
              <a:t>240.000 </a:t>
            </a:r>
            <a:r>
              <a:rPr lang="en-GB" sz="2200" dirty="0" err="1">
                <a:solidFill>
                  <a:srgbClr val="0070C0"/>
                </a:solidFill>
                <a:latin typeface="Lucida Sans" pitchFamily="34" charset="0"/>
              </a:rPr>
              <a:t>studenti</a:t>
            </a:r>
            <a:r>
              <a:rPr lang="en-GB" sz="2200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en-GB" sz="2200" dirty="0" err="1">
                <a:latin typeface="Lucida Sans" pitchFamily="34" charset="0"/>
              </a:rPr>
              <a:t>di</a:t>
            </a:r>
            <a:r>
              <a:rPr lang="en-GB" sz="2200" dirty="0">
                <a:latin typeface="Lucida Sans" pitchFamily="34" charset="0"/>
              </a:rPr>
              <a:t> </a:t>
            </a:r>
            <a:r>
              <a:rPr lang="en-GB" sz="2200" dirty="0" err="1">
                <a:latin typeface="Lucida Sans" pitchFamily="34" charset="0"/>
              </a:rPr>
              <a:t>scuola</a:t>
            </a:r>
            <a:r>
              <a:rPr lang="en-GB" sz="2200" dirty="0">
                <a:latin typeface="Lucida Sans" pitchFamily="34" charset="0"/>
              </a:rPr>
              <a:t> </a:t>
            </a:r>
            <a:r>
              <a:rPr lang="en-GB" sz="2200" dirty="0" err="1">
                <a:latin typeface="Lucida Sans" pitchFamily="34" charset="0"/>
              </a:rPr>
              <a:t>secondaria</a:t>
            </a:r>
            <a:r>
              <a:rPr lang="en-GB" sz="2200" dirty="0">
                <a:latin typeface="Lucida Sans" pitchFamily="34" charset="0"/>
              </a:rPr>
              <a:t>.</a:t>
            </a:r>
          </a:p>
          <a:p>
            <a:pPr algn="ctr">
              <a:spcBef>
                <a:spcPct val="40000"/>
              </a:spcBef>
              <a:buClr>
                <a:schemeClr val="tx1"/>
              </a:buClr>
              <a:defRPr/>
            </a:pPr>
            <a:r>
              <a:rPr lang="en-GB" sz="2200" dirty="0">
                <a:latin typeface="Lucida Sans" pitchFamily="34" charset="0"/>
              </a:rPr>
              <a:t>Il </a:t>
            </a:r>
            <a:r>
              <a:rPr lang="en-GB" sz="2200" dirty="0" err="1">
                <a:solidFill>
                  <a:srgbClr val="0070C0"/>
                </a:solidFill>
                <a:latin typeface="Lucida Sans" pitchFamily="34" charset="0"/>
              </a:rPr>
              <a:t>campione</a:t>
            </a:r>
            <a:r>
              <a:rPr lang="en-GB" sz="2200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en-GB" sz="2200" dirty="0" err="1">
                <a:solidFill>
                  <a:srgbClr val="0070C0"/>
                </a:solidFill>
                <a:latin typeface="Lucida Sans" pitchFamily="34" charset="0"/>
              </a:rPr>
              <a:t>italiano</a:t>
            </a:r>
            <a:r>
              <a:rPr lang="en-GB" sz="2200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r>
              <a:rPr lang="en-GB" sz="2200" dirty="0">
                <a:latin typeface="Lucida Sans" pitchFamily="34" charset="0"/>
              </a:rPr>
              <a:t>è </a:t>
            </a:r>
            <a:r>
              <a:rPr lang="en-GB" sz="2200" dirty="0" err="1">
                <a:latin typeface="Lucida Sans" pitchFamily="34" charset="0"/>
              </a:rPr>
              <a:t>stato</a:t>
            </a:r>
            <a:r>
              <a:rPr lang="en-GB" sz="2200" dirty="0">
                <a:latin typeface="Lucida Sans" pitchFamily="34" charset="0"/>
              </a:rPr>
              <a:t> </a:t>
            </a:r>
            <a:r>
              <a:rPr lang="en-GB" sz="2200" dirty="0" err="1">
                <a:latin typeface="Lucida Sans" pitchFamily="34" charset="0"/>
              </a:rPr>
              <a:t>di</a:t>
            </a:r>
            <a:r>
              <a:rPr lang="en-GB" sz="2200" dirty="0">
                <a:latin typeface="Lucida Sans" pitchFamily="34" charset="0"/>
              </a:rPr>
              <a:t> </a:t>
            </a:r>
            <a:r>
              <a:rPr lang="en-GB" sz="2200" dirty="0">
                <a:solidFill>
                  <a:srgbClr val="0070C0"/>
                </a:solidFill>
                <a:latin typeface="Lucida Sans" pitchFamily="34" charset="0"/>
              </a:rPr>
              <a:t>170 </a:t>
            </a:r>
            <a:r>
              <a:rPr lang="en-GB" sz="2200" dirty="0" err="1">
                <a:solidFill>
                  <a:srgbClr val="0070C0"/>
                </a:solidFill>
                <a:latin typeface="Lucida Sans" pitchFamily="34" charset="0"/>
              </a:rPr>
              <a:t>scuole</a:t>
            </a:r>
            <a:r>
              <a:rPr lang="en-GB" sz="2200" dirty="0">
                <a:solidFill>
                  <a:srgbClr val="0070C0"/>
                </a:solidFill>
                <a:latin typeface="Lucida Sans" pitchFamily="34" charset="0"/>
              </a:rPr>
              <a:t> </a:t>
            </a:r>
            <a:endParaRPr lang="en-GB" sz="2200" dirty="0">
              <a:solidFill>
                <a:srgbClr val="0070C0"/>
              </a:solidFill>
              <a:latin typeface="Lucida Sans" pitchFamily="34" charset="0"/>
            </a:endParaRPr>
          </a:p>
          <a:p>
            <a:pPr algn="ctr">
              <a:spcBef>
                <a:spcPts val="0"/>
              </a:spcBef>
              <a:buClr>
                <a:schemeClr val="tx1"/>
              </a:buClr>
              <a:defRPr/>
            </a:pPr>
            <a:r>
              <a:rPr lang="en-GB" sz="2200" dirty="0">
                <a:latin typeface="Lucida Sans" pitchFamily="34" charset="0"/>
              </a:rPr>
              <a:t>per </a:t>
            </a:r>
            <a:r>
              <a:rPr lang="en-GB" sz="2200" dirty="0">
                <a:latin typeface="Lucida Sans" pitchFamily="34" charset="0"/>
              </a:rPr>
              <a:t>un </a:t>
            </a:r>
            <a:r>
              <a:rPr lang="en-GB" sz="2200" dirty="0" err="1">
                <a:latin typeface="Lucida Sans" pitchFamily="34" charset="0"/>
              </a:rPr>
              <a:t>totale</a:t>
            </a:r>
            <a:r>
              <a:rPr lang="en-GB" sz="2200" dirty="0">
                <a:latin typeface="Lucida Sans" pitchFamily="34" charset="0"/>
              </a:rPr>
              <a:t> </a:t>
            </a:r>
            <a:r>
              <a:rPr lang="en-GB" sz="2200" dirty="0" err="1">
                <a:latin typeface="Lucida Sans" pitchFamily="34" charset="0"/>
              </a:rPr>
              <a:t>di</a:t>
            </a:r>
            <a:r>
              <a:rPr lang="en-GB" sz="2200" dirty="0">
                <a:latin typeface="Lucida Sans" pitchFamily="34" charset="0"/>
              </a:rPr>
              <a:t> quasi </a:t>
            </a:r>
            <a:r>
              <a:rPr lang="en-GB" sz="2200" dirty="0">
                <a:solidFill>
                  <a:srgbClr val="0070C0"/>
                </a:solidFill>
                <a:latin typeface="Lucida Sans" pitchFamily="34" charset="0"/>
              </a:rPr>
              <a:t>5.000 </a:t>
            </a:r>
            <a:r>
              <a:rPr lang="en-GB" sz="2200" dirty="0" err="1">
                <a:solidFill>
                  <a:srgbClr val="0070C0"/>
                </a:solidFill>
                <a:latin typeface="Lucida Sans" pitchFamily="34" charset="0"/>
              </a:rPr>
              <a:t>studenti</a:t>
            </a:r>
            <a:r>
              <a:rPr lang="en-GB" sz="2200" dirty="0">
                <a:latin typeface="Lucida Sans" pitchFamily="34" charset="0"/>
              </a:rPr>
              <a:t>.</a:t>
            </a:r>
            <a:r>
              <a:rPr lang="en-GB" sz="2400" dirty="0">
                <a:latin typeface="Lucida Sans" pitchFamily="34" charset="0"/>
              </a:rPr>
              <a:t> </a:t>
            </a:r>
            <a:endParaRPr lang="en-GB" sz="2400" dirty="0"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FontTx/>
              <a:buChar char="•"/>
              <a:defRPr/>
            </a:pPr>
            <a:endParaRPr lang="en-GB" sz="2400" dirty="0">
              <a:latin typeface="Lucida Sans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tx1"/>
              </a:buClr>
              <a:buFontTx/>
              <a:buChar char="•"/>
              <a:defRPr/>
            </a:pPr>
            <a:endParaRPr lang="en-GB" sz="2400" dirty="0">
              <a:latin typeface="Lucida Sans" pitchFamily="34" charset="0"/>
            </a:endParaRPr>
          </a:p>
          <a:p>
            <a:pPr marL="2057400" lvl="4" indent="-228600">
              <a:spcBef>
                <a:spcPct val="20000"/>
              </a:spcBef>
              <a:buClr>
                <a:schemeClr val="tx1"/>
              </a:buClr>
              <a:defRPr/>
            </a:pPr>
            <a:endParaRPr lang="en-GB" sz="2400" dirty="0">
              <a:latin typeface="Lucida Sans" pitchFamily="34" charset="0"/>
            </a:endParaRPr>
          </a:p>
        </p:txBody>
      </p:sp>
      <p:sp>
        <p:nvSpPr>
          <p:cNvPr id="17410" name="Segnaposto data 5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3035300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17411" name="Segnaposto numero diapositiva 6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1A621F1B-12FA-418A-ADCB-E39A9C96CB39}" type="slidenum">
              <a:rPr lang="it-IT"/>
              <a:pPr/>
              <a:t>6</a:t>
            </a:fld>
            <a:endParaRPr lang="it-IT"/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-315913"/>
            <a:ext cx="9144000" cy="1143001"/>
          </a:xfrm>
        </p:spPr>
        <p:txBody>
          <a:bodyPr/>
          <a:lstStyle/>
          <a:p>
            <a:pPr eaLnBrk="1" hangingPunct="1"/>
            <a:r>
              <a:rPr lang="it-IT" sz="3200" b="1" smtClean="0">
                <a:solidFill>
                  <a:srgbClr val="000066"/>
                </a:solidFill>
                <a:latin typeface="Lucida Sans" pitchFamily="34" charset="0"/>
              </a:rPr>
              <a:t>TIMSS - Caratteristiche del progetto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29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29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229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229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29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229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229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5" descr="BD06662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6038" y="592138"/>
            <a:ext cx="6130926" cy="542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Freccia in su 15"/>
          <p:cNvSpPr>
            <a:spLocks noChangeArrowheads="1"/>
          </p:cNvSpPr>
          <p:nvPr/>
        </p:nvSpPr>
        <p:spPr bwMode="auto">
          <a:xfrm rot="3548424">
            <a:off x="3489325" y="-1289050"/>
            <a:ext cx="2208213" cy="9802813"/>
          </a:xfrm>
          <a:prstGeom prst="upArrow">
            <a:avLst>
              <a:gd name="adj1" fmla="val 50000"/>
              <a:gd name="adj2" fmla="val 49983"/>
            </a:avLst>
          </a:prstGeom>
          <a:solidFill>
            <a:srgbClr val="FFC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it-IT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-14288" y="-301625"/>
            <a:ext cx="9144001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2000" b="1" i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	</a:t>
            </a:r>
            <a:r>
              <a:rPr lang="it-IT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Sans" pitchFamily="34" charset="0"/>
              </a:rPr>
              <a:t>TIMSS – </a:t>
            </a:r>
            <a:r>
              <a:rPr lang="it-IT" sz="3200" b="1" dirty="0">
                <a:solidFill>
                  <a:srgbClr val="000066"/>
                </a:solidFill>
                <a:latin typeface="Lucida Sans" pitchFamily="34" charset="0"/>
              </a:rPr>
              <a:t>Paesi partecipanti</a:t>
            </a:r>
            <a:r>
              <a:rPr lang="it-IT" sz="4400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</a:t>
            </a:r>
            <a:endParaRPr lang="it-IT" sz="3200" i="1" dirty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grpSp>
        <p:nvGrpSpPr>
          <p:cNvPr id="19460" name="Gruppo 16"/>
          <p:cNvGrpSpPr>
            <a:grpSpLocks/>
          </p:cNvGrpSpPr>
          <p:nvPr/>
        </p:nvGrpSpPr>
        <p:grpSpPr bwMode="auto">
          <a:xfrm>
            <a:off x="407988" y="1619250"/>
            <a:ext cx="7966075" cy="4098925"/>
            <a:chOff x="445725" y="1624182"/>
            <a:chExt cx="7966077" cy="4098520"/>
          </a:xfrm>
        </p:grpSpPr>
        <p:sp>
          <p:nvSpPr>
            <p:cNvPr id="19465" name="Text Box 8"/>
            <p:cNvSpPr txBox="1">
              <a:spLocks noChangeArrowheads="1"/>
            </p:cNvSpPr>
            <p:nvPr/>
          </p:nvSpPr>
          <p:spPr bwMode="auto">
            <a:xfrm rot="-1836106">
              <a:off x="445725" y="4892439"/>
              <a:ext cx="2844800" cy="830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it-IT" sz="2400" b="1">
                  <a:latin typeface="Comic Sans MS" pitchFamily="66" charset="0"/>
                </a:rPr>
                <a:t>TIMSS 1995</a:t>
              </a:r>
            </a:p>
            <a:p>
              <a:pPr algn="ctr" eaLnBrk="0" hangingPunct="0"/>
              <a:r>
                <a:rPr lang="it-IT" sz="2400" b="1">
                  <a:latin typeface="Comic Sans MS" pitchFamily="66" charset="0"/>
                </a:rPr>
                <a:t>45 paesi</a:t>
              </a:r>
            </a:p>
          </p:txBody>
        </p:sp>
        <p:sp>
          <p:nvSpPr>
            <p:cNvPr id="19466" name="Text Box 11"/>
            <p:cNvSpPr txBox="1">
              <a:spLocks noChangeArrowheads="1"/>
            </p:cNvSpPr>
            <p:nvPr/>
          </p:nvSpPr>
          <p:spPr bwMode="auto">
            <a:xfrm rot="-1857826">
              <a:off x="3671525" y="3207778"/>
              <a:ext cx="2149475" cy="8302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it-IT" sz="2400" b="1">
                  <a:latin typeface="Comic Sans MS" pitchFamily="66" charset="0"/>
                </a:rPr>
                <a:t>TIMSS 2007</a:t>
              </a:r>
            </a:p>
            <a:p>
              <a:pPr algn="ctr" eaLnBrk="0" hangingPunct="0"/>
              <a:r>
                <a:rPr lang="it-IT" sz="2400" b="1">
                  <a:latin typeface="Comic Sans MS" pitchFamily="66" charset="0"/>
                </a:rPr>
                <a:t>59 paesi</a:t>
              </a:r>
            </a:p>
          </p:txBody>
        </p:sp>
        <p:sp>
          <p:nvSpPr>
            <p:cNvPr id="11278" name="Text Box 14"/>
            <p:cNvSpPr txBox="1">
              <a:spLocks noChangeArrowheads="1"/>
            </p:cNvSpPr>
            <p:nvPr/>
          </p:nvSpPr>
          <p:spPr bwMode="auto">
            <a:xfrm rot="19739360">
              <a:off x="6262326" y="1624182"/>
              <a:ext cx="2149476" cy="830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hlink"/>
              </a:outerShdw>
            </a:effectLst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it-IT" sz="2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50800" dist="38100" algn="l" rotWithShape="0">
                      <a:schemeClr val="tx1">
                        <a:alpha val="40000"/>
                      </a:schemeClr>
                    </a:outerShdw>
                  </a:effectLst>
                  <a:latin typeface="Comic Sans MS" pitchFamily="66" charset="0"/>
                </a:rPr>
                <a:t>TIMSS 2011</a:t>
              </a:r>
            </a:p>
            <a:p>
              <a:pPr algn="ctr" eaLnBrk="0" hangingPunct="0">
                <a:defRPr/>
              </a:pPr>
              <a:r>
                <a:rPr lang="it-IT" sz="2400" b="1" dirty="0">
                  <a:solidFill>
                    <a:schemeClr val="bg1">
                      <a:lumMod val="95000"/>
                    </a:schemeClr>
                  </a:solidFill>
                  <a:effectLst>
                    <a:outerShdw blurRad="50800" dist="38100" algn="l" rotWithShape="0">
                      <a:schemeClr val="tx1">
                        <a:alpha val="40000"/>
                      </a:schemeClr>
                    </a:outerShdw>
                  </a:effectLst>
                  <a:latin typeface="Comic Sans MS" pitchFamily="66" charset="0"/>
                </a:rPr>
                <a:t>64 paesi</a:t>
              </a:r>
            </a:p>
          </p:txBody>
        </p:sp>
      </p:grpSp>
      <p:cxnSp>
        <p:nvCxnSpPr>
          <p:cNvPr id="19461" name="Connettore 1 18"/>
          <p:cNvCxnSpPr>
            <a:cxnSpLocks noChangeShapeType="1"/>
          </p:cNvCxnSpPr>
          <p:nvPr/>
        </p:nvCxnSpPr>
        <p:spPr bwMode="auto">
          <a:xfrm rot="16200000" flipH="1">
            <a:off x="2951956" y="4040982"/>
            <a:ext cx="936625" cy="57626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9462" name="Connettore 1 21"/>
          <p:cNvCxnSpPr>
            <a:cxnSpLocks noChangeShapeType="1"/>
          </p:cNvCxnSpPr>
          <p:nvPr/>
        </p:nvCxnSpPr>
        <p:spPr bwMode="auto">
          <a:xfrm rot="16200000" flipH="1">
            <a:off x="5615781" y="2429670"/>
            <a:ext cx="936625" cy="57626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19463" name="Segnaposto data 12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962275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19464" name="Segnaposto numero diapositiva 1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EF7CB571-B964-4B38-9765-D571E8B8287A}" type="slidenum">
              <a:rPr lang="it-IT"/>
              <a:pPr/>
              <a:t>7</a:t>
            </a:fld>
            <a:endParaRPr lang="it-IT"/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4"/>
          <p:cNvSpPr>
            <a:spLocks noChangeArrowheads="1"/>
          </p:cNvSpPr>
          <p:nvPr/>
        </p:nvSpPr>
        <p:spPr bwMode="auto">
          <a:xfrm>
            <a:off x="0" y="-171450"/>
            <a:ext cx="89630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it-IT" sz="3200" b="1" i="1">
              <a:solidFill>
                <a:srgbClr val="000066"/>
              </a:solidFill>
              <a:latin typeface="Franklin Gothic Demi" pitchFamily="34" charset="0"/>
            </a:endParaRPr>
          </a:p>
        </p:txBody>
      </p:sp>
      <p:pic>
        <p:nvPicPr>
          <p:cNvPr id="6" name="Immagine 5" descr="cartina per TIMS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7475" y="1125538"/>
            <a:ext cx="8909050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-36513" y="-131763"/>
            <a:ext cx="9144001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it-IT" sz="3200" b="1" kern="0" dirty="0">
                <a:solidFill>
                  <a:srgbClr val="000066"/>
                </a:solidFill>
                <a:latin typeface="Lucida Sans" pitchFamily="34" charset="0"/>
                <a:ea typeface="+mj-ea"/>
                <a:cs typeface="+mj-cs"/>
              </a:rPr>
              <a:t>TIMSS 2011 – Paesi partecipanti</a:t>
            </a:r>
            <a:endParaRPr lang="it-IT" sz="3200" b="1" kern="0" dirty="0">
              <a:solidFill>
                <a:srgbClr val="000066"/>
              </a:solidFill>
              <a:latin typeface="Lucida Sans" pitchFamily="34" charset="0"/>
              <a:ea typeface="+mj-ea"/>
              <a:cs typeface="+mj-cs"/>
            </a:endParaRPr>
          </a:p>
        </p:txBody>
      </p:sp>
      <p:sp>
        <p:nvSpPr>
          <p:cNvPr id="21508" name="Segnaposto data 6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21509" name="Segnaposto numero diapositiva 8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2BE8FBEE-DDB8-4AD5-B87E-C074C9713CBC}" type="slidenum">
              <a:rPr lang="it-IT"/>
              <a:pPr/>
              <a:t>8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2" descr="Barra_Azzurra_MEDI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36513" y="-131763"/>
            <a:ext cx="9144001" cy="823913"/>
          </a:xfrm>
        </p:spPr>
        <p:txBody>
          <a:bodyPr/>
          <a:lstStyle/>
          <a:p>
            <a:pPr eaLnBrk="1" hangingPunct="1"/>
            <a:r>
              <a:rPr lang="it-IT" sz="3200" b="1" smtClean="0">
                <a:solidFill>
                  <a:srgbClr val="000066"/>
                </a:solidFill>
                <a:latin typeface="Lucida Sans" pitchFamily="34" charset="0"/>
              </a:rPr>
              <a:t>TIMSS 2011 - Campionamento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288" y="836613"/>
            <a:ext cx="8458200" cy="4537075"/>
          </a:xfrm>
        </p:spPr>
        <p:txBody>
          <a:bodyPr/>
          <a:lstStyle/>
          <a:p>
            <a:pPr eaLnBrk="1" hangingPunct="1">
              <a:spcBef>
                <a:spcPct val="0"/>
              </a:spcBef>
              <a:buClr>
                <a:schemeClr val="tx1"/>
              </a:buClr>
            </a:pPr>
            <a:r>
              <a:rPr lang="it-IT" sz="4800" b="1" smtClean="0">
                <a:solidFill>
                  <a:srgbClr val="0070C0"/>
                </a:solidFill>
              </a:rPr>
              <a:t>ITALIA</a:t>
            </a:r>
          </a:p>
          <a:p>
            <a:pPr eaLnBrk="1" hangingPunct="1">
              <a:spcBef>
                <a:spcPct val="0"/>
              </a:spcBef>
              <a:buClr>
                <a:schemeClr val="tx1"/>
              </a:buClr>
            </a:pPr>
            <a:r>
              <a:rPr lang="en-GB" sz="2800" smtClean="0">
                <a:latin typeface="Lucida Sans" pitchFamily="34" charset="0"/>
              </a:rPr>
              <a:t>Il campione </a:t>
            </a:r>
            <a:r>
              <a:rPr lang="it-IT" sz="2800" smtClean="0">
                <a:latin typeface="Lucida Sans" pitchFamily="34" charset="0"/>
              </a:rPr>
              <a:t>TIMSS 2011 </a:t>
            </a:r>
            <a:r>
              <a:rPr lang="en-GB" sz="2800" smtClean="0">
                <a:latin typeface="Lucida Sans" pitchFamily="34" charset="0"/>
              </a:rPr>
              <a:t>è </a:t>
            </a:r>
          </a:p>
          <a:p>
            <a:pPr eaLnBrk="1" hangingPunct="1">
              <a:spcBef>
                <a:spcPts val="1200"/>
              </a:spcBef>
              <a:buClr>
                <a:schemeClr val="tx1"/>
              </a:buClr>
            </a:pPr>
            <a:r>
              <a:rPr lang="en-GB" sz="2800" b="1" smtClean="0">
                <a:solidFill>
                  <a:srgbClr val="0070C0"/>
                </a:solidFill>
                <a:latin typeface="Lucida Sans" pitchFamily="34" charset="0"/>
              </a:rPr>
              <a:t>probabilistico stratificato</a:t>
            </a:r>
            <a:endParaRPr lang="it-IT" sz="2800" b="1" smtClean="0">
              <a:solidFill>
                <a:srgbClr val="0070C0"/>
              </a:solidFill>
              <a:latin typeface="Lucida Sans" pitchFamily="34" charset="0"/>
            </a:endParaRPr>
          </a:p>
          <a:p>
            <a:pPr eaLnBrk="1" hangingPunct="1">
              <a:spcBef>
                <a:spcPts val="1800"/>
              </a:spcBef>
              <a:buClr>
                <a:schemeClr val="tx1"/>
              </a:buClr>
            </a:pPr>
            <a:r>
              <a:rPr lang="en-GB" sz="2800" smtClean="0">
                <a:latin typeface="Lucida Sans" pitchFamily="34" charset="0"/>
              </a:rPr>
              <a:t>A livello geografico è rappresentativo di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b="1" smtClean="0">
                <a:solidFill>
                  <a:srgbClr val="0070C0"/>
                </a:solidFill>
                <a:latin typeface="Lucida Sans" pitchFamily="34" charset="0"/>
              </a:rPr>
              <a:t>5 macroaree</a:t>
            </a:r>
            <a:r>
              <a:rPr lang="en-GB" sz="2800" smtClean="0">
                <a:latin typeface="Lucida Sans" pitchFamily="34" charset="0"/>
              </a:rPr>
              <a:t>:</a:t>
            </a:r>
          </a:p>
          <a:p>
            <a:pPr algn="l" eaLnBrk="1" hangingPunct="1">
              <a:spcBef>
                <a:spcPct val="0"/>
              </a:spcBef>
              <a:buClr>
                <a:schemeClr val="tx1"/>
              </a:buClr>
            </a:pPr>
            <a:endParaRPr lang="en-GB" sz="2800" smtClean="0">
              <a:latin typeface="Lucida Sans" pitchFamily="34" charset="0"/>
            </a:endParaRPr>
          </a:p>
          <a:p>
            <a:pPr algn="l" eaLnBrk="1" hangingPunct="1">
              <a:buClr>
                <a:schemeClr val="tx1"/>
              </a:buClr>
              <a:buFont typeface="Wingdings" pitchFamily="2" charset="2"/>
              <a:buChar char="§"/>
            </a:pPr>
            <a:endParaRPr lang="en-GB" sz="2800" smtClean="0">
              <a:latin typeface="Comic Sans MS" pitchFamily="66" charset="0"/>
            </a:endParaRPr>
          </a:p>
          <a:p>
            <a:pPr algn="l" eaLnBrk="1" hangingPunct="1">
              <a:buClr>
                <a:schemeClr val="tx1"/>
              </a:buClr>
              <a:buFontTx/>
              <a:buChar char="•"/>
            </a:pPr>
            <a:endParaRPr lang="en-GB" sz="2800" b="1" smtClean="0">
              <a:latin typeface="Comic Sans MS" pitchFamily="66" charset="0"/>
            </a:endParaRPr>
          </a:p>
          <a:p>
            <a:pPr lvl="4" algn="l" eaLnBrk="1" hangingPunct="1">
              <a:buClr>
                <a:schemeClr val="tx1"/>
              </a:buClr>
              <a:buFont typeface="Arial" charset="0"/>
              <a:buChar char="•"/>
            </a:pPr>
            <a:endParaRPr lang="en-GB" sz="2800" b="1" smtClean="0">
              <a:latin typeface="Comic Sans MS" pitchFamily="66" charset="0"/>
            </a:endParaRPr>
          </a:p>
        </p:txBody>
      </p:sp>
      <p:sp>
        <p:nvSpPr>
          <p:cNvPr id="23556" name="Segnaposto data 9"/>
          <p:cNvSpPr>
            <a:spLocks noGrp="1"/>
          </p:cNvSpPr>
          <p:nvPr>
            <p:ph type="dt" sz="quarter" idx="10"/>
          </p:nvPr>
        </p:nvSpPr>
        <p:spPr bwMode="auto">
          <a:xfrm>
            <a:off x="457200" y="6524625"/>
            <a:ext cx="2890838" cy="288925"/>
          </a:xfrm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it-IT"/>
              <a:t>Frascati, 15 - 17 Febbraio 2011</a:t>
            </a:r>
          </a:p>
        </p:txBody>
      </p:sp>
      <p:sp>
        <p:nvSpPr>
          <p:cNvPr id="23557" name="Segnaposto numero diapositiva 10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rIns="91440" bIns="45720" numCol="1" anchor="t" anchorCtr="0" compatLnSpc="1">
            <a:prstTxWarp prst="textNoShape">
              <a:avLst/>
            </a:prstTxWarp>
          </a:bodyPr>
          <a:lstStyle/>
          <a:p>
            <a:fld id="{4327F32D-F5E1-4DF4-9072-468B24104DD0}" type="slidenum">
              <a:rPr lang="it-IT"/>
              <a:pPr/>
              <a:t>9</a:t>
            </a:fld>
            <a:endParaRPr lang="it-IT"/>
          </a:p>
        </p:txBody>
      </p:sp>
      <p:sp>
        <p:nvSpPr>
          <p:cNvPr id="9" name="Ovale 8"/>
          <p:cNvSpPr>
            <a:spLocks noChangeArrowheads="1"/>
          </p:cNvSpPr>
          <p:nvPr/>
        </p:nvSpPr>
        <p:spPr bwMode="auto">
          <a:xfrm>
            <a:off x="1439863" y="4005263"/>
            <a:ext cx="2052637" cy="719137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08000" rIns="0"/>
          <a:lstStyle/>
          <a:p>
            <a:pPr algn="ctr" eaLnBrk="0" hangingPunct="0"/>
            <a:r>
              <a:rPr lang="it-IT" b="1"/>
              <a:t>Nord - Ovest</a:t>
            </a:r>
          </a:p>
        </p:txBody>
      </p:sp>
      <p:sp>
        <p:nvSpPr>
          <p:cNvPr id="16" name="Ovale 15"/>
          <p:cNvSpPr>
            <a:spLocks noChangeArrowheads="1"/>
          </p:cNvSpPr>
          <p:nvPr/>
        </p:nvSpPr>
        <p:spPr bwMode="auto">
          <a:xfrm>
            <a:off x="5651500" y="4005263"/>
            <a:ext cx="2052638" cy="719137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08000" rIns="0"/>
          <a:lstStyle/>
          <a:p>
            <a:pPr algn="ctr" eaLnBrk="0" hangingPunct="0"/>
            <a:r>
              <a:rPr lang="it-IT" b="1"/>
              <a:t>Nord - Est</a:t>
            </a:r>
          </a:p>
        </p:txBody>
      </p:sp>
      <p:sp>
        <p:nvSpPr>
          <p:cNvPr id="17" name="Ovale 16"/>
          <p:cNvSpPr>
            <a:spLocks noChangeArrowheads="1"/>
          </p:cNvSpPr>
          <p:nvPr/>
        </p:nvSpPr>
        <p:spPr bwMode="auto">
          <a:xfrm>
            <a:off x="3635375" y="4652963"/>
            <a:ext cx="2052638" cy="720725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08000" rIns="0"/>
          <a:lstStyle/>
          <a:p>
            <a:pPr algn="ctr" eaLnBrk="0" hangingPunct="0"/>
            <a:r>
              <a:rPr lang="it-IT" b="1"/>
              <a:t>Centro</a:t>
            </a:r>
          </a:p>
        </p:txBody>
      </p:sp>
      <p:sp>
        <p:nvSpPr>
          <p:cNvPr id="18" name="Ovale 17"/>
          <p:cNvSpPr>
            <a:spLocks noChangeArrowheads="1"/>
          </p:cNvSpPr>
          <p:nvPr/>
        </p:nvSpPr>
        <p:spPr bwMode="auto">
          <a:xfrm>
            <a:off x="1439863" y="5300663"/>
            <a:ext cx="2052637" cy="720725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08000" rIns="0"/>
          <a:lstStyle/>
          <a:p>
            <a:pPr algn="ctr" eaLnBrk="0" hangingPunct="0"/>
            <a:r>
              <a:rPr lang="it-IT" b="1"/>
              <a:t>Isole</a:t>
            </a:r>
          </a:p>
        </p:txBody>
      </p:sp>
      <p:sp>
        <p:nvSpPr>
          <p:cNvPr id="19" name="Ovale 18"/>
          <p:cNvSpPr>
            <a:spLocks noChangeArrowheads="1"/>
          </p:cNvSpPr>
          <p:nvPr/>
        </p:nvSpPr>
        <p:spPr bwMode="auto">
          <a:xfrm>
            <a:off x="5651500" y="5373688"/>
            <a:ext cx="2052638" cy="719137"/>
          </a:xfrm>
          <a:prstGeom prst="ellipse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108000" rIns="0"/>
          <a:lstStyle/>
          <a:p>
            <a:pPr algn="ctr" eaLnBrk="0" hangingPunct="0"/>
            <a:r>
              <a:rPr lang="it-IT" b="1"/>
              <a:t>Sud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27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uiExpand="1" build="p"/>
      <p:bldP spid="9" grpId="0" animBg="1"/>
      <p:bldP spid="16" grpId="0" animBg="1"/>
      <p:bldP spid="17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Modello slide_seminario timss">
  <a:themeElements>
    <a:clrScheme name="Modello slide_seminario tims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ello slide_seminario timss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Modello slide_seminario tims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lo slide_seminario tims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lo slide_seminario tims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lo slide_seminario tims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lo slide_seminario tims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lo slide_seminario tims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lo slide_seminario tims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lo slide_seminario tims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lo slide_seminario tims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lo slide_seminario tims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lo slide_seminario tims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lo slide_seminario tims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Modello slide_seminario timss</Template>
  <TotalTime>1219</TotalTime>
  <Words>1544</Words>
  <Application>Microsoft Office PowerPoint</Application>
  <PresentationFormat>On-screen Show (4:3)</PresentationFormat>
  <Paragraphs>410</Paragraphs>
  <Slides>54</Slides>
  <Notes>54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7</vt:i4>
      </vt:variant>
      <vt:variant>
        <vt:lpstr>Modello struttura</vt:lpstr>
      </vt:variant>
      <vt:variant>
        <vt:i4>4</vt:i4>
      </vt:variant>
      <vt:variant>
        <vt:lpstr>Server OLE incorporati</vt:lpstr>
      </vt:variant>
      <vt:variant>
        <vt:i4>2</vt:i4>
      </vt:variant>
      <vt:variant>
        <vt:lpstr>Titoli diapositive</vt:lpstr>
      </vt:variant>
      <vt:variant>
        <vt:i4>54</vt:i4>
      </vt:variant>
    </vt:vector>
  </HeadingPairs>
  <TitlesOfParts>
    <vt:vector size="67" baseType="lpstr">
      <vt:lpstr>Arial</vt:lpstr>
      <vt:lpstr>Calibri</vt:lpstr>
      <vt:lpstr>Franklin Gothic Demi</vt:lpstr>
      <vt:lpstr>Comic Sans MS</vt:lpstr>
      <vt:lpstr>Lucida Sans</vt:lpstr>
      <vt:lpstr>Wingdings</vt:lpstr>
      <vt:lpstr>Times New Roman</vt:lpstr>
      <vt:lpstr>Modello slide_seminario timss</vt:lpstr>
      <vt:lpstr>Modello slide_seminario timss</vt:lpstr>
      <vt:lpstr>Modello slide_seminario timss</vt:lpstr>
      <vt:lpstr>Modello slide_seminario timss</vt:lpstr>
      <vt:lpstr>Grafico</vt:lpstr>
      <vt:lpstr>Grafico di Microsoft Excel</vt:lpstr>
      <vt:lpstr>Diapositiva 1</vt:lpstr>
      <vt:lpstr>Diapositiva 2</vt:lpstr>
      <vt:lpstr>Diapositiva 3</vt:lpstr>
      <vt:lpstr>Diapositiva 4</vt:lpstr>
      <vt:lpstr>TIMSS - Che cosa rileva</vt:lpstr>
      <vt:lpstr>TIMSS - Caratteristiche del progetto</vt:lpstr>
      <vt:lpstr>Diapositiva 7</vt:lpstr>
      <vt:lpstr>Diapositiva 8</vt:lpstr>
      <vt:lpstr>TIMSS 2011 - Campionamento</vt:lpstr>
      <vt:lpstr>TIMSS 2011 - Traduzione delle prove</vt:lpstr>
      <vt:lpstr>TIMSS 2011 - Fasi e tempi (1)</vt:lpstr>
      <vt:lpstr>TIMSS 2011 - Fasi e tempi (2)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  <vt:lpstr>Diapositiva 45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</vt:vector>
  </TitlesOfParts>
  <Company>Invalsi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Invalsi</dc:creator>
  <cp:lastModifiedBy>Alessandra</cp:lastModifiedBy>
  <cp:revision>164</cp:revision>
  <dcterms:created xsi:type="dcterms:W3CDTF">2010-03-08T10:35:38Z</dcterms:created>
  <dcterms:modified xsi:type="dcterms:W3CDTF">2011-02-25T10:19:23Z</dcterms:modified>
</cp:coreProperties>
</file>