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02" r:id="rId4"/>
    <p:sldId id="310" r:id="rId5"/>
    <p:sldId id="371" r:id="rId6"/>
    <p:sldId id="373" r:id="rId7"/>
    <p:sldId id="367" r:id="rId8"/>
    <p:sldId id="303" r:id="rId9"/>
    <p:sldId id="307" r:id="rId10"/>
    <p:sldId id="335" r:id="rId11"/>
    <p:sldId id="309" r:id="rId12"/>
    <p:sldId id="369" r:id="rId13"/>
    <p:sldId id="315" r:id="rId14"/>
    <p:sldId id="363" r:id="rId15"/>
    <p:sldId id="313" r:id="rId16"/>
    <p:sldId id="317" r:id="rId17"/>
    <p:sldId id="318" r:id="rId18"/>
    <p:sldId id="320" r:id="rId19"/>
    <p:sldId id="364" r:id="rId20"/>
    <p:sldId id="322" r:id="rId21"/>
    <p:sldId id="262" r:id="rId22"/>
    <p:sldId id="327" r:id="rId23"/>
    <p:sldId id="386" r:id="rId24"/>
    <p:sldId id="258" r:id="rId25"/>
    <p:sldId id="264" r:id="rId26"/>
    <p:sldId id="265" r:id="rId27"/>
    <p:sldId id="268" r:id="rId28"/>
    <p:sldId id="270" r:id="rId29"/>
    <p:sldId id="263" r:id="rId30"/>
    <p:sldId id="383" r:id="rId31"/>
    <p:sldId id="337" r:id="rId32"/>
    <p:sldId id="388" r:id="rId33"/>
    <p:sldId id="339" r:id="rId34"/>
    <p:sldId id="340" r:id="rId35"/>
    <p:sldId id="328" r:id="rId36"/>
    <p:sldId id="384" r:id="rId37"/>
    <p:sldId id="330" r:id="rId38"/>
    <p:sldId id="389" r:id="rId39"/>
    <p:sldId id="332" r:id="rId40"/>
    <p:sldId id="341" r:id="rId41"/>
    <p:sldId id="365" r:id="rId42"/>
    <p:sldId id="366" r:id="rId43"/>
    <p:sldId id="387" r:id="rId44"/>
    <p:sldId id="382" r:id="rId45"/>
    <p:sldId id="354" r:id="rId46"/>
    <p:sldId id="381" r:id="rId47"/>
    <p:sldId id="380" r:id="rId48"/>
    <p:sldId id="395" r:id="rId49"/>
    <p:sldId id="351" r:id="rId50"/>
    <p:sldId id="379" r:id="rId51"/>
    <p:sldId id="392" r:id="rId52"/>
    <p:sldId id="396" r:id="rId53"/>
    <p:sldId id="385" r:id="rId54"/>
  </p:sldIdLst>
  <p:sldSz cx="18288000" cy="10287000"/>
  <p:notesSz cx="6797675" cy="9926638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" panose="02040503050406030204" pitchFamily="18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Ricci" initials="RR" lastIdx="1" clrIdx="0">
    <p:extLst>
      <p:ext uri="{19B8F6BF-5375-455C-9EA6-DF929625EA0E}">
        <p15:presenceInfo xmlns:p15="http://schemas.microsoft.com/office/powerpoint/2012/main" userId="S::roberto.ricci@invalsi.it::d35e375d-1428-4600-bbc8-3dcfebcacf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F2F61"/>
    <a:srgbClr val="6790A4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1" autoAdjust="0"/>
    <p:restoredTop sz="88302" autoAdjust="0"/>
  </p:normalViewPr>
  <p:slideViewPr>
    <p:cSldViewPr>
      <p:cViewPr varScale="1">
        <p:scale>
          <a:sx n="54" d="100"/>
          <a:sy n="54" d="100"/>
        </p:scale>
        <p:origin x="152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fileserver3\Resp_A2\appoggio%20Rapporto\038_livelli_grado_05_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fileserver3\Resp_A2\appoggio%20Rapporto\038_livelli_grado_05_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zia.falzetti\Desktop\provvisorio%20per%20Roberto\Summary_2021_06_15\TP_2021_06_15\G08_Table_REG_2021_06_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fileserver3\Statistica5\Rilevazioni%202020%202021\Elaborazioni\Campione\G08\Trend\Grafici%20trend%20Studenti%20nei%20livelli%201&amp;2%20per%20ESCS%20Italiano%20G08%202019-2021_de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fileserver3\Statistica5\Rilevazioni%202020%202021\Elaborazioni\Campione\G08\Trend\Grafici%20trend%20Studenti%20nei%20livelli%201&amp;2%20per%20ESCS%20Matematica%20G08%202019-2021_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zia.falzetti\Desktop\provvisorio%20per%20Roberto\G13_Table_REG_2021_06_1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fileserver3\Statistica5\Rilevazioni%202020%202021\Elaborazioni\Campione\G13\Trend\Grafici%20trend%20Studenti%20nei%20livelli%201&amp;2%20per%20ESCS%20Italiano%20G13%202019-2021_def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fileserver3\Statistica5\Rilevazioni%202020%202021\Elaborazioni\Campione\G13\Trend\Grafici%20trend%20Studenti%20nei%20livelli%201&amp;2%20per%20ESCS%20Matematica%20G13%202019-2021_def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zia.falzetti\Dropbox\Pat_Rob\56_Rapporto%202021\050_DISP_IMPL_GR1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Risultati di Inglese READING - ITALIA</a:t>
            </a:r>
          </a:p>
          <a:p>
            <a:pPr>
              <a:defRPr/>
            </a:pPr>
            <a:r>
              <a:rPr lang="it-IT"/>
              <a:t>Grado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READ_2019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In'!$D$29:$E$29</c:f>
              <c:numCache>
                <c:formatCode>0</c:formatCode>
                <c:ptCount val="2"/>
                <c:pt idx="0">
                  <c:v>11.707124862124781</c:v>
                </c:pt>
                <c:pt idx="1">
                  <c:v>88.292875137875754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D-4844-96D8-E9203FD79775}"/>
            </c:ext>
          </c:extLst>
        </c:ser>
        <c:ser>
          <c:idx val="1"/>
          <c:order val="1"/>
          <c:tx>
            <c:v>READ_2021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In'!$B$29:$C$29</c:f>
              <c:numCache>
                <c:formatCode>0</c:formatCode>
                <c:ptCount val="2"/>
                <c:pt idx="0">
                  <c:v>8.2002623067250582</c:v>
                </c:pt>
                <c:pt idx="1">
                  <c:v>91.799737693275574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D-4844-96D8-E9203FD79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19513663"/>
        <c:axId val="819310671"/>
      </c:barChart>
      <c:catAx>
        <c:axId val="819513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LIVELLO QCER - READING GR05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9310671"/>
        <c:crosses val="autoZero"/>
        <c:auto val="1"/>
        <c:lblAlgn val="ctr"/>
        <c:lblOffset val="100"/>
        <c:noMultiLvlLbl val="0"/>
      </c:catAx>
      <c:valAx>
        <c:axId val="81931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Valori percentuali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951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1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Risultati di Inglese LISTENING - ITALIA</a:t>
            </a:r>
          </a:p>
          <a:p>
            <a:pPr>
              <a:defRPr/>
            </a:pPr>
            <a:r>
              <a:rPr lang="it-IT"/>
              <a:t>Grado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LIST_2019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In'!$H$29:$I$29</c:f>
              <c:numCache>
                <c:formatCode>0</c:formatCode>
                <c:ptCount val="2"/>
                <c:pt idx="0">
                  <c:v>15.998421505996774</c:v>
                </c:pt>
                <c:pt idx="1">
                  <c:v>84.001578494003041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5-4AD8-93FB-D2E7B1383FD9}"/>
            </c:ext>
          </c:extLst>
        </c:ser>
        <c:ser>
          <c:idx val="1"/>
          <c:order val="1"/>
          <c:tx>
            <c:v>LIST_2021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In'!$F$29:$G$29</c:f>
              <c:numCache>
                <c:formatCode>0</c:formatCode>
                <c:ptCount val="2"/>
                <c:pt idx="0">
                  <c:v>17.599802922287701</c:v>
                </c:pt>
                <c:pt idx="1">
                  <c:v>82.400197077714566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5-4AD8-93FB-D2E7B1383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19513663"/>
        <c:axId val="819310671"/>
      </c:barChart>
      <c:catAx>
        <c:axId val="819513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LIVELLO QCER - LISTENING GR05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9310671"/>
        <c:crosses val="autoZero"/>
        <c:auto val="1"/>
        <c:lblAlgn val="ctr"/>
        <c:lblOffset val="100"/>
        <c:noMultiLvlLbl val="0"/>
      </c:catAx>
      <c:valAx>
        <c:axId val="81931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Valori percentuali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951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1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Copertura campione e popolazione - Grado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per grafico'!$B$1</c:f>
              <c:strCache>
                <c:ptCount val="1"/>
                <c:pt idx="0">
                  <c:v>Campione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grafico'!$B$2:$B$23</c:f>
              <c:numCache>
                <c:formatCode>0.00</c:formatCode>
                <c:ptCount val="22"/>
                <c:pt idx="0">
                  <c:v>100</c:v>
                </c:pt>
                <c:pt idx="1">
                  <c:v>98.817407757805114</c:v>
                </c:pt>
                <c:pt idx="2">
                  <c:v>96.491228070175438</c:v>
                </c:pt>
                <c:pt idx="3">
                  <c:v>98.270440251572325</c:v>
                </c:pt>
                <c:pt idx="4">
                  <c:v>93.971631205673759</c:v>
                </c:pt>
                <c:pt idx="5">
                  <c:v>99.296875</c:v>
                </c:pt>
                <c:pt idx="6">
                  <c:v>99.35135135135134</c:v>
                </c:pt>
                <c:pt idx="7">
                  <c:v>96.769662921348313</c:v>
                </c:pt>
                <c:pt idx="8">
                  <c:v>98.130841121495322</c:v>
                </c:pt>
                <c:pt idx="9">
                  <c:v>96.666666666666671</c:v>
                </c:pt>
                <c:pt idx="10">
                  <c:v>98.057073466909529</c:v>
                </c:pt>
                <c:pt idx="11">
                  <c:v>98.533724340175951</c:v>
                </c:pt>
                <c:pt idx="12">
                  <c:v>99.565217391304344</c:v>
                </c:pt>
                <c:pt idx="13">
                  <c:v>99.475065616797892</c:v>
                </c:pt>
                <c:pt idx="14">
                  <c:v>96.536477523949898</c:v>
                </c:pt>
                <c:pt idx="15">
                  <c:v>95.854308557891628</c:v>
                </c:pt>
                <c:pt idx="16">
                  <c:v>87.918907736863886</c:v>
                </c:pt>
                <c:pt idx="17">
                  <c:v>97.47172322022621</c:v>
                </c:pt>
                <c:pt idx="18">
                  <c:v>97.751798561151077</c:v>
                </c:pt>
                <c:pt idx="19">
                  <c:v>97.275424871864033</c:v>
                </c:pt>
                <c:pt idx="20">
                  <c:v>94.674556213017752</c:v>
                </c:pt>
                <c:pt idx="21">
                  <c:v>97.218043258440829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2-4116-B0E4-BA2DF04B3BB1}"/>
            </c:ext>
          </c:extLst>
        </c:ser>
        <c:ser>
          <c:idx val="1"/>
          <c:order val="1"/>
          <c:tx>
            <c:strRef>
              <c:f>'dati per grafico'!$C$1</c:f>
              <c:strCache>
                <c:ptCount val="1"/>
                <c:pt idx="0">
                  <c:v>Popolazione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grafico'!$C$2:$C$23</c:f>
              <c:numCache>
                <c:formatCode>0.00</c:formatCode>
                <c:ptCount val="22"/>
                <c:pt idx="0">
                  <c:v>97.333906686734039</c:v>
                </c:pt>
                <c:pt idx="1">
                  <c:v>97.080206072334533</c:v>
                </c:pt>
                <c:pt idx="2">
                  <c:v>97.291259986717918</c:v>
                </c:pt>
                <c:pt idx="3">
                  <c:v>97.740975006081882</c:v>
                </c:pt>
                <c:pt idx="4">
                  <c:v>96.515602112832354</c:v>
                </c:pt>
                <c:pt idx="5">
                  <c:v>98.915533118309725</c:v>
                </c:pt>
                <c:pt idx="6">
                  <c:v>98.53131420744235</c:v>
                </c:pt>
                <c:pt idx="7">
                  <c:v>97.793351643148029</c:v>
                </c:pt>
                <c:pt idx="8">
                  <c:v>97.793282789437058</c:v>
                </c:pt>
                <c:pt idx="9">
                  <c:v>96.692839336627316</c:v>
                </c:pt>
                <c:pt idx="10">
                  <c:v>97.825675931177912</c:v>
                </c:pt>
                <c:pt idx="11">
                  <c:v>97.581562626151424</c:v>
                </c:pt>
                <c:pt idx="12">
                  <c:v>96.636067269419385</c:v>
                </c:pt>
                <c:pt idx="13">
                  <c:v>97.837214971081607</c:v>
                </c:pt>
                <c:pt idx="14">
                  <c:v>94.712382526076638</c:v>
                </c:pt>
                <c:pt idx="15">
                  <c:v>91.119873425061499</c:v>
                </c:pt>
                <c:pt idx="16">
                  <c:v>53.851590106007066</c:v>
                </c:pt>
                <c:pt idx="17">
                  <c:v>97.309301244641844</c:v>
                </c:pt>
                <c:pt idx="18">
                  <c:v>93.602832442270497</c:v>
                </c:pt>
                <c:pt idx="19">
                  <c:v>94.389976211356583</c:v>
                </c:pt>
                <c:pt idx="20">
                  <c:v>95.74213342313017</c:v>
                </c:pt>
                <c:pt idx="21">
                  <c:v>93.418896130857803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2-4116-B0E4-BA2DF04B3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87995120"/>
        <c:axId val="687996368"/>
      </c:barChart>
      <c:catAx>
        <c:axId val="6879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7996368"/>
        <c:crosses val="autoZero"/>
        <c:auto val="1"/>
        <c:lblAlgn val="ctr"/>
        <c:lblOffset val="100"/>
        <c:noMultiLvlLbl val="0"/>
      </c:catAx>
      <c:valAx>
        <c:axId val="68799636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799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Sheet1!$U$66</c:f>
              <c:strCache>
                <c:ptCount val="1"/>
                <c:pt idx="0">
                  <c:v>Differenza 2021-2019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Sheet1!$Q$67:$R$70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Sheet1!$U$67:$U$70</c:f>
              <c:numCache>
                <c:formatCode>0.0%</c:formatCode>
                <c:ptCount val="4"/>
                <c:pt idx="0">
                  <c:v>5.7274720982792626E-2</c:v>
                </c:pt>
                <c:pt idx="1">
                  <c:v>7.2220783831955015E-2</c:v>
                </c:pt>
                <c:pt idx="2">
                  <c:v>4.3535639844629603E-2</c:v>
                </c:pt>
                <c:pt idx="3">
                  <c:v>4.8367897126838144E-2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9-4EC2-BF1B-3F9093DDADCF}"/>
            </c:ext>
          </c:extLst>
        </c:ser>
        <c:ser>
          <c:idx val="1"/>
          <c:order val="1"/>
          <c:tx>
            <c:strRef>
              <c:f>Sheet1!$X$66</c:f>
              <c:strCache>
                <c:ptCount val="1"/>
                <c:pt idx="0">
                  <c:v>Differenza 2021-2018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Sheet1!$Q$67:$R$70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Sheet1!$X$67:$X$70</c:f>
              <c:numCache>
                <c:formatCode>0.0%</c:formatCode>
                <c:ptCount val="4"/>
                <c:pt idx="0">
                  <c:v>1.3421092059301198E-2</c:v>
                </c:pt>
                <c:pt idx="1">
                  <c:v>7.1817804006175101E-2</c:v>
                </c:pt>
                <c:pt idx="2">
                  <c:v>4.5604946004203673E-2</c:v>
                </c:pt>
                <c:pt idx="3">
                  <c:v>5.9098458484761252E-2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9-4EC2-BF1B-3F9093DDAD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80989680"/>
        <c:axId val="1"/>
      </c:barChart>
      <c:catAx>
        <c:axId val="68098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98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 b="1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Differenza 2021-2019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Sheet1!$Q$69:$R$72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Sheet1!$U$69:$U$72</c:f>
              <c:numCache>
                <c:formatCode>0.0%</c:formatCode>
                <c:ptCount val="4"/>
                <c:pt idx="0">
                  <c:v>4.9518328500204323E-2</c:v>
                </c:pt>
                <c:pt idx="1">
                  <c:v>8.1347411142081438E-2</c:v>
                </c:pt>
                <c:pt idx="2">
                  <c:v>7.33234645267129E-2</c:v>
                </c:pt>
                <c:pt idx="3">
                  <c:v>8.7965041363017471E-2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E-47B4-8579-52D96835B5BF}"/>
            </c:ext>
          </c:extLst>
        </c:ser>
        <c:ser>
          <c:idx val="1"/>
          <c:order val="1"/>
          <c:tx>
            <c:v>Differenza 2021-2018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Sheet1!$Q$69:$R$72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Sheet1!$X$69:$X$72</c:f>
              <c:numCache>
                <c:formatCode>0.0%</c:formatCode>
                <c:ptCount val="4"/>
                <c:pt idx="0">
                  <c:v>-8.7520836203824892E-4</c:v>
                </c:pt>
                <c:pt idx="1">
                  <c:v>4.9497332413793171E-2</c:v>
                </c:pt>
                <c:pt idx="2">
                  <c:v>6.5736197567914045E-2</c:v>
                </c:pt>
                <c:pt idx="3">
                  <c:v>8.8824530174368088E-2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E-47B4-8579-52D96835B5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26604847"/>
        <c:axId val="1"/>
      </c:barChart>
      <c:catAx>
        <c:axId val="102660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60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Copertura campione e popolazione - Grado 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per grafico'!$B$1</c:f>
              <c:strCache>
                <c:ptCount val="1"/>
                <c:pt idx="0">
                  <c:v>Campione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grafico'!$B$2:$B$23</c:f>
              <c:numCache>
                <c:formatCode>0.00</c:formatCode>
                <c:ptCount val="22"/>
                <c:pt idx="0">
                  <c:v>97.816593886462883</c:v>
                </c:pt>
                <c:pt idx="1">
                  <c:v>96.657655443597932</c:v>
                </c:pt>
                <c:pt idx="2">
                  <c:v>95.111469245232342</c:v>
                </c:pt>
                <c:pt idx="3">
                  <c:v>96.234709480122334</c:v>
                </c:pt>
                <c:pt idx="4">
                  <c:v>93.901716992303136</c:v>
                </c:pt>
                <c:pt idx="5">
                  <c:v>97.380850150279088</c:v>
                </c:pt>
                <c:pt idx="6">
                  <c:v>97.783056215360247</c:v>
                </c:pt>
                <c:pt idx="7">
                  <c:v>95.408767772511851</c:v>
                </c:pt>
                <c:pt idx="8">
                  <c:v>96.841616349280073</c:v>
                </c:pt>
                <c:pt idx="9">
                  <c:v>96.941323345817736</c:v>
                </c:pt>
                <c:pt idx="10">
                  <c:v>95.568927789934349</c:v>
                </c:pt>
                <c:pt idx="11">
                  <c:v>90.73770491803279</c:v>
                </c:pt>
                <c:pt idx="12">
                  <c:v>92.589043283820473</c:v>
                </c:pt>
                <c:pt idx="13">
                  <c:v>93.933463796477497</c:v>
                </c:pt>
                <c:pt idx="14">
                  <c:v>94.357076780758547</c:v>
                </c:pt>
                <c:pt idx="15">
                  <c:v>86.293273290177325</c:v>
                </c:pt>
                <c:pt idx="16">
                  <c:v>88.346015218261925</c:v>
                </c:pt>
                <c:pt idx="17">
                  <c:v>86.808894230769226</c:v>
                </c:pt>
                <c:pt idx="18">
                  <c:v>93.367662203913497</c:v>
                </c:pt>
                <c:pt idx="19">
                  <c:v>94.258964847200147</c:v>
                </c:pt>
                <c:pt idx="20">
                  <c:v>93.200934579439249</c:v>
                </c:pt>
                <c:pt idx="21">
                  <c:v>93.655489058431172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2-4AAA-8CD1-EDE94D885011}"/>
            </c:ext>
          </c:extLst>
        </c:ser>
        <c:ser>
          <c:idx val="1"/>
          <c:order val="1"/>
          <c:tx>
            <c:strRef>
              <c:f>'dati per grafico'!$C$1</c:f>
              <c:strCache>
                <c:ptCount val="1"/>
                <c:pt idx="0">
                  <c:v>Popolazione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grafico'!$C$2:$C$23</c:f>
              <c:numCache>
                <c:formatCode>0.00</c:formatCode>
                <c:ptCount val="22"/>
                <c:pt idx="0">
                  <c:v>93.246753246753244</c:v>
                </c:pt>
                <c:pt idx="1">
                  <c:v>86.65015870905556</c:v>
                </c:pt>
                <c:pt idx="2">
                  <c:v>93.395036760332147</c:v>
                </c:pt>
                <c:pt idx="3">
                  <c:v>93.31920082809863</c:v>
                </c:pt>
                <c:pt idx="4">
                  <c:v>92.812096345262518</c:v>
                </c:pt>
                <c:pt idx="5">
                  <c:v>97.873996885854595</c:v>
                </c:pt>
                <c:pt idx="6">
                  <c:v>97.41482540833853</c:v>
                </c:pt>
                <c:pt idx="7">
                  <c:v>92.139800285306706</c:v>
                </c:pt>
                <c:pt idx="8">
                  <c:v>92.807803248823433</c:v>
                </c:pt>
                <c:pt idx="9">
                  <c:v>91.887279647614889</c:v>
                </c:pt>
                <c:pt idx="10">
                  <c:v>93.433745741438045</c:v>
                </c:pt>
                <c:pt idx="11">
                  <c:v>90.082505472301733</c:v>
                </c:pt>
                <c:pt idx="12">
                  <c:v>86.367626312764514</c:v>
                </c:pt>
                <c:pt idx="13">
                  <c:v>90.915643545325679</c:v>
                </c:pt>
                <c:pt idx="14">
                  <c:v>92.840315476800157</c:v>
                </c:pt>
                <c:pt idx="15">
                  <c:v>57.436165397518501</c:v>
                </c:pt>
                <c:pt idx="16">
                  <c:v>46.906773948643718</c:v>
                </c:pt>
                <c:pt idx="17">
                  <c:v>86.015554177203114</c:v>
                </c:pt>
                <c:pt idx="18">
                  <c:v>68.634310703276228</c:v>
                </c:pt>
                <c:pt idx="19">
                  <c:v>87.322544409760837</c:v>
                </c:pt>
                <c:pt idx="20">
                  <c:v>86.665556157081582</c:v>
                </c:pt>
                <c:pt idx="21">
                  <c:v>81.93582497959973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2-4AAA-8CD1-EDE94D885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87995120"/>
        <c:axId val="687996368"/>
      </c:barChart>
      <c:catAx>
        <c:axId val="6879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7996368"/>
        <c:crosses val="autoZero"/>
        <c:auto val="1"/>
        <c:lblAlgn val="ctr"/>
        <c:lblOffset val="100"/>
        <c:noMultiLvlLbl val="0"/>
      </c:catAx>
      <c:valAx>
        <c:axId val="68799636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799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'dati per grafico'!$U$30</c:f>
              <c:strCache>
                <c:ptCount val="1"/>
                <c:pt idx="0">
                  <c:v>Differenza 2021-2019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'dati per grafico'!$Q$31:$R$34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'dati per grafico'!$U$31:$U$34</c:f>
              <c:numCache>
                <c:formatCode>0.0%</c:formatCode>
                <c:ptCount val="4"/>
                <c:pt idx="0">
                  <c:v>0.15105680085942785</c:v>
                </c:pt>
                <c:pt idx="1">
                  <c:v>0.11575117289785225</c:v>
                </c:pt>
                <c:pt idx="2">
                  <c:v>8.2056111637982543E-2</c:v>
                </c:pt>
                <c:pt idx="3">
                  <c:v>7.9059238647903957E-2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D-42E9-9516-5298F01189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56582240"/>
        <c:axId val="1"/>
      </c:barChart>
      <c:catAx>
        <c:axId val="175658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7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65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'dati per grafico'!$U$30</c:f>
              <c:strCache>
                <c:ptCount val="1"/>
                <c:pt idx="0">
                  <c:v>Differenza 2021-2019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'dati per grafico'!$Q$31:$R$34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'dati per grafico'!$U$31:$U$34</c:f>
              <c:numCache>
                <c:formatCode>0.0%</c:formatCode>
                <c:ptCount val="4"/>
                <c:pt idx="0">
                  <c:v>0.14588038485498056</c:v>
                </c:pt>
                <c:pt idx="1">
                  <c:v>0.12850729698326974</c:v>
                </c:pt>
                <c:pt idx="2">
                  <c:v>0.11287224343996449</c:v>
                </c:pt>
                <c:pt idx="3">
                  <c:v>9.6019148439980828E-2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C-404A-89F6-0D3F30C1F3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89385248"/>
        <c:axId val="1"/>
      </c:barChart>
      <c:catAx>
        <c:axId val="188938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7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93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La dispersione s</a:t>
            </a:r>
            <a:r>
              <a:rPr lang="it-IT" sz="1600" b="1" baseline="0"/>
              <a:t>colastica implicita in base al contesto sociale di provenienza</a:t>
            </a:r>
            <a:endParaRPr lang="it-IT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Foglio2!$A$2:$A$4</c:f>
              <c:strCache>
                <c:ptCount val="3"/>
                <c:pt idx="0">
                  <c:v>ESCS sotto la media</c:v>
                </c:pt>
                <c:pt idx="1">
                  <c:v>ESCS sopra la media</c:v>
                </c:pt>
                <c:pt idx="2">
                  <c:v>ESCS non disponibile</c:v>
                </c:pt>
              </c:strCache>
            </c:strRef>
          </c:cat>
          <c:val>
            <c:numRef>
              <c:f>Foglio2!$B$2:$B$4</c:f>
              <c:numCache>
                <c:formatCode>General</c:formatCode>
                <c:ptCount val="3"/>
                <c:pt idx="0">
                  <c:v>7.3</c:v>
                </c:pt>
                <c:pt idx="1">
                  <c:v>3.7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A-4BF2-8E0F-514782B8DB61}"/>
            </c:ext>
          </c:extLst>
        </c:ser>
        <c:ser>
          <c:idx val="1"/>
          <c:order val="1"/>
          <c:tx>
            <c:strRef>
              <c:f>Foglio2!$C$1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Foglio2!$A$2:$A$4</c:f>
              <c:strCache>
                <c:ptCount val="3"/>
                <c:pt idx="0">
                  <c:v>ESCS sotto la media</c:v>
                </c:pt>
                <c:pt idx="1">
                  <c:v>ESCS sopra la media</c:v>
                </c:pt>
                <c:pt idx="2">
                  <c:v>ESCS non disponibile</c:v>
                </c:pt>
              </c:strCache>
            </c:strRef>
          </c:cat>
          <c:val>
            <c:numRef>
              <c:f>Foglio2!$C$2:$C$4</c:f>
              <c:numCache>
                <c:formatCode>General</c:formatCode>
                <c:ptCount val="3"/>
                <c:pt idx="0">
                  <c:v>12.3</c:v>
                </c:pt>
                <c:pt idx="1">
                  <c:v>5.3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A-4BF2-8E0F-514782B8D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60191"/>
        <c:axId val="373361839"/>
      </c:barChart>
      <c:catAx>
        <c:axId val="37336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3361839"/>
        <c:crosses val="autoZero"/>
        <c:auto val="1"/>
        <c:lblAlgn val="ctr"/>
        <c:lblOffset val="100"/>
        <c:noMultiLvlLbl val="0"/>
      </c:catAx>
      <c:valAx>
        <c:axId val="37336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/>
                  <a:t>Valori percentuali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336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0440-ADDB-BD49-9F54-C3DA66A8275B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DEF6-82C7-884B-B68D-F5610309816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5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1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1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55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5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 b="1" dirty="0"/>
          </a:p>
          <a:p>
            <a:endParaRPr lang="it-IT" dirty="0"/>
          </a:p>
          <a:p>
            <a:endParaRPr lang="it-IT" b="1" baseline="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highlight>
                <a:srgbClr val="FF0000"/>
              </a:highlight>
            </a:endParaRPr>
          </a:p>
          <a:p>
            <a:endParaRPr lang="en-GB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4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82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strike="sngStrik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48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it-IT" b="1" dirty="0">
              <a:highlight>
                <a:srgbClr val="FF2600"/>
              </a:highlight>
            </a:endParaRPr>
          </a:p>
          <a:p>
            <a:pPr marL="228600" indent="-2286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91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1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00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6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2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44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97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6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97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29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44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60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48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06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757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177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01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8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11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6880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33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0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12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20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46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06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48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19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955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3041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1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98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868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488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7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4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0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9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03530" y="0"/>
            <a:ext cx="4784470" cy="382501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12550435" y="2465664"/>
            <a:ext cx="2138011" cy="2138011"/>
            <a:chOff x="0" y="0"/>
            <a:chExt cx="6350000" cy="6350000"/>
          </a:xfrm>
          <a:solidFill>
            <a:srgbClr val="6790A4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28700" y="4313666"/>
            <a:ext cx="12306300" cy="4944634"/>
            <a:chOff x="0" y="-2071"/>
            <a:chExt cx="13889718" cy="6592846"/>
          </a:xfrm>
        </p:grpSpPr>
        <p:sp>
          <p:nvSpPr>
            <p:cNvPr id="8" name="TextBox 8"/>
            <p:cNvSpPr txBox="1"/>
            <p:nvPr/>
          </p:nvSpPr>
          <p:spPr>
            <a:xfrm>
              <a:off x="0" y="-2071"/>
              <a:ext cx="13889718" cy="6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4"/>
                </a:lnSpc>
              </a:pPr>
              <a:r>
                <a:rPr lang="en-US" sz="3500" spc="385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INVALSI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05845"/>
              <a:ext cx="13889718" cy="396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57"/>
                </a:lnSpc>
              </a:pPr>
              <a:r>
                <a:rPr lang="en-US" sz="10050" spc="-10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Rapporto INVALSI 2021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003400"/>
              <a:ext cx="13889718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9"/>
                </a:lnSpc>
              </a:pPr>
              <a:r>
                <a:rPr lang="en-US" sz="3000" spc="21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Roma, 14 </a:t>
              </a:r>
              <a:r>
                <a:rPr lang="en-US" sz="3000" spc="210" dirty="0" err="1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luglio</a:t>
              </a:r>
              <a:r>
                <a:rPr lang="en-US" sz="3000" spc="21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2021  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6220" y="-6998"/>
            <a:ext cx="1284046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6219" y="1028700"/>
            <a:ext cx="10660297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3031A24E-9181-495A-B6E1-031F0B4A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71487" y="437287"/>
            <a:ext cx="2201964" cy="249641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561485" y="2251688"/>
            <a:ext cx="1494936" cy="1494936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  <a:ln>
              <a:solidFill>
                <a:srgbClr val="002060"/>
              </a:solidFill>
            </a:ln>
          </p:spPr>
        </p:sp>
      </p:grpSp>
      <p:sp>
        <p:nvSpPr>
          <p:cNvPr id="11" name="AutoShape 11"/>
          <p:cNvSpPr/>
          <p:nvPr/>
        </p:nvSpPr>
        <p:spPr>
          <a:xfrm>
            <a:off x="17140215" y="2019300"/>
            <a:ext cx="119085" cy="822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6DEFECAD-1132-491C-8CAA-9477FCDEA1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9" r="11909"/>
          <a:stretch>
            <a:fillRect/>
          </a:stretch>
        </p:blipFill>
        <p:spPr>
          <a:xfrm>
            <a:off x="7493551" y="1598328"/>
            <a:ext cx="9642366" cy="843813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5925801" y="1626"/>
            <a:ext cx="2362200" cy="26272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2209800" y="869315"/>
            <a:ext cx="13716001" cy="126000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4" name="Group 4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  <a:ln>
              <a:solidFill>
                <a:srgbClr val="6790A4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457200" y="5676900"/>
            <a:ext cx="4701590" cy="3469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</a:rPr>
              <a:t>DENTRO I RISULTATI</a:t>
            </a:r>
          </a:p>
          <a:p>
            <a:pPr>
              <a:lnSpc>
                <a:spcPts val="9295"/>
              </a:lnSpc>
            </a:pPr>
            <a:r>
              <a:rPr lang="en-US" sz="3600" spc="65" dirty="0">
                <a:solidFill>
                  <a:srgbClr val="FDFDFD"/>
                </a:solidFill>
                <a:latin typeface="Cambria" pitchFamily="18" charset="0"/>
              </a:rPr>
              <a:t>Grado 8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31D2779C-41AF-4F9E-BD8E-D9176AB60B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8634" y="250535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96829" y="1775191"/>
            <a:ext cx="7096712" cy="5897924"/>
            <a:chOff x="-575828" y="-387263"/>
            <a:chExt cx="9462283" cy="7863894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7263"/>
              <a:ext cx="7322714" cy="1341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0"/>
                </a:lnSpc>
              </a:pPr>
              <a:r>
                <a:rPr lang="it-IT" sz="3200" b="1" spc="354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 risultati di ITALIANO nel 2021 (grado 8)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575828" y="1420189"/>
              <a:ext cx="9462283" cy="60564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Calo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generalizzato in tutto il Paese</a:t>
              </a:r>
              <a:endParaRPr lang="it-IT" sz="24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Solo la </a:t>
              </a:r>
              <a:r>
                <a:rPr lang="it-IT" sz="2400" spc="30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Prov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. Aut. di Trento rimane sopra alla media del 2018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degli studenti che non raggiunge il livello minimo passa da </a:t>
              </a: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34% 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del 2018 (e 2019) al </a:t>
              </a: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39% 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del 2021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sotto il livello minimo cresce di più tra gli </a:t>
              </a: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studenti socialmente svantaggiati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7041467" y="0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10" name="Group 10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6805559">
            <a:off x="16593670" y="8720566"/>
            <a:ext cx="1075468" cy="107546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6805559">
            <a:off x="16395808" y="8681722"/>
            <a:ext cx="677655" cy="677655"/>
            <a:chOff x="-2540" y="-254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0" y="8383627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9" name="AutoShape 19"/>
          <p:cNvSpPr/>
          <p:nvPr/>
        </p:nvSpPr>
        <p:spPr>
          <a:xfrm>
            <a:off x="358491" y="9294812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20" name="AutoShape 20"/>
          <p:cNvSpPr/>
          <p:nvPr/>
        </p:nvSpPr>
        <p:spPr>
          <a:xfrm>
            <a:off x="12169491" y="647700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8B5CA520-9361-4B24-833E-01B6D936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25163" y="193530"/>
            <a:ext cx="1694566" cy="1921165"/>
          </a:xfrm>
          <a:prstGeom prst="rect">
            <a:avLst/>
          </a:prstGeom>
        </p:spPr>
      </p:pic>
      <p:grpSp>
        <p:nvGrpSpPr>
          <p:cNvPr id="22" name="Group 2">
            <a:extLst>
              <a:ext uri="{FF2B5EF4-FFF2-40B4-BE49-F238E27FC236}">
                <a16:creationId xmlns:a16="http://schemas.microsoft.com/office/drawing/2014/main" id="{4D5AF3C1-F68E-4E69-8789-40C1FD3EB963}"/>
              </a:ext>
            </a:extLst>
          </p:cNvPr>
          <p:cNvGrpSpPr/>
          <p:nvPr/>
        </p:nvGrpSpPr>
        <p:grpSpPr>
          <a:xfrm>
            <a:off x="8357711" y="2479075"/>
            <a:ext cx="9532799" cy="6063414"/>
            <a:chOff x="0" y="0"/>
            <a:chExt cx="13714085" cy="857925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29E16A75-B925-4214-B333-2C0E54555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0"/>
              <a:ext cx="6857042" cy="4289625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5A3652EB-5624-4052-83D7-41B48194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4289625"/>
              <a:ext cx="6857042" cy="4289625"/>
            </a:xfrm>
            <a:prstGeom prst="rect">
              <a:avLst/>
            </a:prstGeom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EDE52CEB-B472-47A8-8537-499CC8886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</a:blip>
            <a:srcRect l="23358" r="23358"/>
            <a:stretch>
              <a:fillRect/>
            </a:stretch>
          </p:blipFill>
          <p:spPr>
            <a:xfrm>
              <a:off x="6857042" y="0"/>
              <a:ext cx="6857042" cy="8579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84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1FF96F53-8512-47A7-9A9F-5B70BF03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1" y="2422532"/>
            <a:ext cx="12306299" cy="725682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957785" y="0"/>
            <a:ext cx="12306300" cy="2540218"/>
            <a:chOff x="-989157" y="66675"/>
            <a:chExt cx="16408400" cy="4229375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it-IT" sz="8000" spc="-15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- 4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989157" y="2417005"/>
              <a:ext cx="16408400" cy="187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PEGGIORAMENTO MEDIO IN 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ITALIANO (</a:t>
              </a:r>
              <a:r>
                <a:rPr lang="en-US" sz="3300" b="1" spc="495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grado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8) </a:t>
              </a:r>
            </a:p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rispetto al 2018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62085" y="495300"/>
            <a:ext cx="16416316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In Italia il 39% degli studenti del grado 8 non raggiunge il livello di accettabilità in ITALIANO (liv. 3). </a:t>
            </a:r>
          </a:p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Nel 2018 e nel 2019 erano il 34%.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B2CB1B4-71F9-4E64-A802-EEFC2083D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21" y="2866687"/>
            <a:ext cx="10480053" cy="73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18962" y="8922948"/>
            <a:ext cx="12688038" cy="1097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it-IT" sz="3000" b="1" spc="3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L’incremento delle quote di studenti in difficoltà si concentra soprattutto tra gli studenti  che provengono da famiglie svantaggiate.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4DA0525C-01B2-7649-A572-05620FCB41FB}"/>
              </a:ext>
            </a:extLst>
          </p:cNvPr>
          <p:cNvGrpSpPr/>
          <p:nvPr/>
        </p:nvGrpSpPr>
        <p:grpSpPr>
          <a:xfrm>
            <a:off x="26845" y="694372"/>
            <a:ext cx="11265600" cy="2288541"/>
            <a:chOff x="2834689" y="-690245"/>
            <a:chExt cx="12921634" cy="3051386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B119B259-8511-9642-B11F-891510451B3D}"/>
                </a:ext>
              </a:extLst>
            </p:cNvPr>
            <p:cNvSpPr txBox="1"/>
            <p:nvPr/>
          </p:nvSpPr>
          <p:spPr>
            <a:xfrm>
              <a:off x="4377122" y="-690245"/>
              <a:ext cx="11379201" cy="1969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t-IT" sz="3200" b="1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ANCHE LE DIFFERENZE SONO DIVERSE</a:t>
              </a:r>
            </a:p>
            <a:p>
              <a:r>
                <a:rPr lang="it-IT" sz="32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Italiano grado 8</a:t>
              </a:r>
            </a:p>
          </p:txBody>
        </p:sp>
        <p:sp>
          <p:nvSpPr>
            <p:cNvPr id="19" name="AutoShape 13">
              <a:extLst>
                <a:ext uri="{FF2B5EF4-FFF2-40B4-BE49-F238E27FC236}">
                  <a16:creationId xmlns:a16="http://schemas.microsoft.com/office/drawing/2014/main" id="{A89FA145-018C-8D47-B790-E3F1F084CACA}"/>
                </a:ext>
              </a:extLst>
            </p:cNvPr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C2829FCC-594C-4497-8960-877BA1625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55567"/>
              </p:ext>
            </p:extLst>
          </p:nvPr>
        </p:nvGraphicFramePr>
        <p:xfrm>
          <a:off x="3284728" y="3118420"/>
          <a:ext cx="11937106" cy="553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8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-3810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F05CE1E1-B7F1-4D21-89F6-700205525846}"/>
              </a:ext>
            </a:extLst>
          </p:cNvPr>
          <p:cNvSpPr txBox="1"/>
          <p:nvPr/>
        </p:nvSpPr>
        <p:spPr>
          <a:xfrm>
            <a:off x="11125200" y="893683"/>
            <a:ext cx="44958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ITALIANO</a:t>
            </a:r>
          </a:p>
          <a:p>
            <a:r>
              <a:rPr lang="en-US" sz="28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Grado 8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624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Permangono differenze territoriali molto rilevanti, ancora più forti dopo la pandemia</a:t>
            </a:r>
          </a:p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Le regioni si dividono in tre gruppi: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sopra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Prov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 Aut. di Trento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in linea con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Valle d’Aosta, Piemonte, Lombardia, Veneto, Friuli-Venezia G., Emilia-Romagna, Umbria, Marche, Lazio, Abruzzo, Molise, Puglia, Basilicata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sotto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Liguria, Provincia Aut. di Bolzano (l.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it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.), Toscana, Campania, Calabria, Sicilia, Sardegna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B7A739-6148-5E4F-AF26-138F56DB1E1A}"/>
              </a:ext>
            </a:extLst>
          </p:cNvPr>
          <p:cNvSpPr txBox="1"/>
          <p:nvPr/>
        </p:nvSpPr>
        <p:spPr>
          <a:xfrm>
            <a:off x="2286000" y="30493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ITALIANO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BDA959-B73E-43BF-B5FB-AB1225EA9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7038"/>
            <a:ext cx="9258300" cy="4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>
            <a:extLst>
              <a:ext uri="{FF2B5EF4-FFF2-40B4-BE49-F238E27FC236}">
                <a16:creationId xmlns:a16="http://schemas.microsoft.com/office/drawing/2014/main" id="{A0797609-4E45-42A5-86CF-8F5D149E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85" r="11885"/>
          <a:stretch>
            <a:fillRect/>
          </a:stretch>
        </p:blipFill>
        <p:spPr>
          <a:xfrm>
            <a:off x="8450560" y="1407875"/>
            <a:ext cx="9144930" cy="80028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17013" y="2433819"/>
            <a:ext cx="7096712" cy="6291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Calo generalizzato in tutto il Paese</a:t>
            </a:r>
            <a:endParaRPr lang="it-IT" sz="3000" b="1" spc="30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Solo la </a:t>
            </a:r>
            <a:r>
              <a:rPr lang="it-IT" sz="3000" spc="30" dirty="0" err="1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Prov</a:t>
            </a: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. Aut. di Trento e il Friuli-Venezia Giulia rimangono sopra alla media del 2018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quota degli studenti che non raggiunge il livello minimo passa dal </a:t>
            </a:r>
            <a:r>
              <a:rPr lang="it-IT" sz="30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40% </a:t>
            </a: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del 2018 (39% del 2019) al </a:t>
            </a:r>
            <a:r>
              <a:rPr lang="it-IT" sz="30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44%</a:t>
            </a: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 del 2021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quota di studenti sotto il livello minimo cresce molto di più tra gli </a:t>
            </a:r>
            <a:r>
              <a:rPr lang="it-IT" sz="30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studenti socialmente svantaggiati</a:t>
            </a:r>
          </a:p>
        </p:txBody>
      </p:sp>
      <p:sp>
        <p:nvSpPr>
          <p:cNvPr id="9" name="AutoShape 9"/>
          <p:cNvSpPr/>
          <p:nvPr/>
        </p:nvSpPr>
        <p:spPr>
          <a:xfrm>
            <a:off x="17041467" y="0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10" name="Group 10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6805559">
            <a:off x="16593670" y="8720566"/>
            <a:ext cx="1075468" cy="107546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6805559">
            <a:off x="16395808" y="8681722"/>
            <a:ext cx="677655" cy="677655"/>
            <a:chOff x="-2540" y="-254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0" y="8383627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9" name="AutoShape 19"/>
          <p:cNvSpPr/>
          <p:nvPr/>
        </p:nvSpPr>
        <p:spPr>
          <a:xfrm>
            <a:off x="450354" y="9905349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20" name="AutoShape 20"/>
          <p:cNvSpPr/>
          <p:nvPr/>
        </p:nvSpPr>
        <p:spPr>
          <a:xfrm>
            <a:off x="12169491" y="647700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8B5CA520-9361-4B24-833E-01B6D936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25163" y="193530"/>
            <a:ext cx="1694566" cy="1921165"/>
          </a:xfrm>
          <a:prstGeom prst="rect">
            <a:avLst/>
          </a:prstGeom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CF23DA4E-7997-4A1C-BA35-DEAC353C81AF}"/>
              </a:ext>
            </a:extLst>
          </p:cNvPr>
          <p:cNvSpPr txBox="1"/>
          <p:nvPr/>
        </p:nvSpPr>
        <p:spPr>
          <a:xfrm>
            <a:off x="2203975" y="705644"/>
            <a:ext cx="6134100" cy="1013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it-IT" sz="3200" b="1" spc="354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 risultati di MATEMATICA nel 2021 (grado 8)</a:t>
            </a:r>
          </a:p>
        </p:txBody>
      </p:sp>
    </p:spTree>
    <p:extLst>
      <p:ext uri="{BB962C8B-B14F-4D97-AF65-F5344CB8AC3E}">
        <p14:creationId xmlns:p14="http://schemas.microsoft.com/office/powerpoint/2010/main" val="104580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D33DF6C1-60FC-4B00-AEB7-CBE304A8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81" y="2297636"/>
            <a:ext cx="12518101" cy="738171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699653" y="40529"/>
            <a:ext cx="11564432" cy="2540218"/>
            <a:chOff x="0" y="66675"/>
            <a:chExt cx="15419243" cy="4229375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it-IT" sz="8000" spc="-15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- 7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17005"/>
              <a:ext cx="15419243" cy="187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PEGGIORAMENTO MEDIO IN 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MATEMATICA</a:t>
              </a:r>
            </a:p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rispetto al 2018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8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62084" y="495300"/>
            <a:ext cx="16721115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In Italia il 45% degli studenti del grado 8 non raggiunge il livello di accettabilità in MATEMATICA (liv. 3). </a:t>
            </a:r>
          </a:p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Nel 2018 erano il 40% e nel 2019 erano il 39%.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F3EE95-2238-4F13-9CEF-1302D4EC0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0" y="2705099"/>
            <a:ext cx="10749357" cy="74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09223" y="8724900"/>
            <a:ext cx="1352550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it-IT" sz="3000" b="1" spc="3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L’incremento delle quote di studenti in difficoltà è maggiore tra coloro che provengono da famiglie svantaggiate. Nel 2021 si perdono i miglioramenti registrati nel 2019 per gli allievi con ESCS più basso.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pSp>
        <p:nvGrpSpPr>
          <p:cNvPr id="18" name="Group 11">
            <a:extLst>
              <a:ext uri="{FF2B5EF4-FFF2-40B4-BE49-F238E27FC236}">
                <a16:creationId xmlns:a16="http://schemas.microsoft.com/office/drawing/2014/main" id="{A39F9F71-6A89-43B9-B002-C9CC03EA05A8}"/>
              </a:ext>
            </a:extLst>
          </p:cNvPr>
          <p:cNvGrpSpPr/>
          <p:nvPr/>
        </p:nvGrpSpPr>
        <p:grpSpPr>
          <a:xfrm>
            <a:off x="26845" y="541972"/>
            <a:ext cx="11265600" cy="2440941"/>
            <a:chOff x="2834689" y="-893445"/>
            <a:chExt cx="12921634" cy="3254586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279F8A67-CEE0-4602-AFD9-3A0D922E4529}"/>
                </a:ext>
              </a:extLst>
            </p:cNvPr>
            <p:cNvSpPr txBox="1"/>
            <p:nvPr/>
          </p:nvSpPr>
          <p:spPr>
            <a:xfrm>
              <a:off x="4377122" y="-893445"/>
              <a:ext cx="11379201" cy="1969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t-IT" sz="3200" b="1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ANCHE LE DIFFERENZE SONO DIVERSE</a:t>
              </a:r>
            </a:p>
            <a:p>
              <a:r>
                <a:rPr lang="it-IT" sz="32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Matematica grado 8</a:t>
              </a: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06D85F28-9B3D-4455-BB52-55825FC9B2A7}"/>
                </a:ext>
              </a:extLst>
            </p:cNvPr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1FAF7CD3-84A7-4436-B441-F7F0572D1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49673"/>
              </p:ext>
            </p:extLst>
          </p:nvPr>
        </p:nvGraphicFramePr>
        <p:xfrm>
          <a:off x="3537307" y="3254665"/>
          <a:ext cx="12493971" cy="540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919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86281" y="4590825"/>
            <a:ext cx="10887319" cy="4175789"/>
            <a:chOff x="0" y="389227"/>
            <a:chExt cx="13212085" cy="5567718"/>
          </a:xfrm>
        </p:grpSpPr>
        <p:sp>
          <p:nvSpPr>
            <p:cNvPr id="3" name="TextBox 3"/>
            <p:cNvSpPr txBox="1"/>
            <p:nvPr/>
          </p:nvSpPr>
          <p:spPr>
            <a:xfrm>
              <a:off x="0" y="389227"/>
              <a:ext cx="13020023" cy="1134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44"/>
                </a:lnSpc>
              </a:pPr>
              <a:r>
                <a:rPr lang="en-US" sz="5175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ARGOMENTI PRINCIPALI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92062" y="2954927"/>
              <a:ext cx="13020023" cy="3002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rilevazione INVALSI 2021 </a:t>
              </a:r>
            </a:p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 risultati del 2021 rispetto agli anni precedenti</a:t>
              </a:r>
            </a:p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differenze all’interno del sistema scolastico nazionale</a:t>
              </a:r>
            </a:p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dispersione scolastica </a:t>
              </a:r>
              <a:r>
                <a:rPr lang="it-IT" sz="3000" i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implicita</a:t>
              </a:r>
              <a:endParaRPr lang="it-IT" sz="3000" b="1" i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0"/>
            <a:ext cx="4403470" cy="3558314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7752171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16968725" y="11663"/>
            <a:ext cx="1319275" cy="1914778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  <a:solidFill>
            <a:srgbClr val="0F2F61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351768" cy="125413"/>
          </a:xfrm>
          <a:prstGeom prst="rect">
            <a:avLst/>
          </a:prstGeom>
          <a:solidFill>
            <a:srgbClr val="0F2F61"/>
          </a:solidFill>
        </p:spPr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7D120584-3B89-45A7-8B30-5619D82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9202" y="571500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-3810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F05CE1E1-B7F1-4D21-89F6-700205525846}"/>
              </a:ext>
            </a:extLst>
          </p:cNvPr>
          <p:cNvSpPr txBox="1"/>
          <p:nvPr/>
        </p:nvSpPr>
        <p:spPr>
          <a:xfrm>
            <a:off x="10587075" y="751194"/>
            <a:ext cx="625397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MATEMATICA</a:t>
            </a:r>
          </a:p>
          <a:p>
            <a:r>
              <a:rPr lang="en-US" sz="28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Grado 8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624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Permangono differenze territoriali molto rilevanti, ancora più forti dopo la pandemia</a:t>
            </a:r>
          </a:p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Le regioni si dividono in tre gruppi: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sopra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Prov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 Aut. di Trento, Friuli-Venezia Giulia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in linea con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Valle d’Aosta, Piemonte, Liguria, Lombardia, Provincia Aut. di Bolzano (l.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it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.), Veneto, Emilia-Romagna, Umbria, Marche, Lazio, Abruzzo, Molise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sotto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Toscana, Campania, Puglia, Basilicata, Calabria, Sicilia, Sardegna</a:t>
            </a:r>
          </a:p>
        </p:txBody>
      </p:sp>
      <p:sp>
        <p:nvSpPr>
          <p:cNvPr id="9" name="AutoShape 33">
            <a:extLst>
              <a:ext uri="{FF2B5EF4-FFF2-40B4-BE49-F238E27FC236}">
                <a16:creationId xmlns:a16="http://schemas.microsoft.com/office/drawing/2014/main" id="{4DFB9F55-223C-5F4E-B80C-0C5A3A95D682}"/>
              </a:ext>
            </a:extLst>
          </p:cNvPr>
          <p:cNvSpPr/>
          <p:nvPr/>
        </p:nvSpPr>
        <p:spPr>
          <a:xfrm>
            <a:off x="0" y="-17417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33">
            <a:extLst>
              <a:ext uri="{FF2B5EF4-FFF2-40B4-BE49-F238E27FC236}">
                <a16:creationId xmlns:a16="http://schemas.microsoft.com/office/drawing/2014/main" id="{AA0977D8-C737-4146-838D-BED4313C8ACE}"/>
              </a:ext>
            </a:extLst>
          </p:cNvPr>
          <p:cNvSpPr/>
          <p:nvPr/>
        </p:nvSpPr>
        <p:spPr>
          <a:xfrm>
            <a:off x="0" y="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4C026B0A-08BB-DB4B-993A-62EF0BD0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1226" y="692825"/>
            <a:ext cx="1694566" cy="192116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A7B27B2-C772-F14D-945D-FDED8E3FEA1D}"/>
              </a:ext>
            </a:extLst>
          </p:cNvPr>
          <p:cNvSpPr txBox="1"/>
          <p:nvPr/>
        </p:nvSpPr>
        <p:spPr>
          <a:xfrm>
            <a:off x="2286000" y="30493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MATEMATICA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FA07CF-F922-4413-9F43-A82EACFE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7" y="4003804"/>
            <a:ext cx="9440485" cy="46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846544" y="2046872"/>
            <a:ext cx="12409054" cy="7253854"/>
            <a:chOff x="-366588" y="-142875"/>
            <a:chExt cx="13106399" cy="96718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76%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03" y="1731835"/>
              <a:ext cx="12444214" cy="229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(74% nel 2018, 78% nel 2019) 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02" y="5358213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59%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66588" y="7237617"/>
              <a:ext cx="13106399" cy="2291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(56% nel 2018, 60% nel 2019)</a:t>
              </a:r>
              <a:endParaRPr lang="en-US" sz="3300" spc="49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296055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495">
                <a:solidFill>
                  <a:srgbClr val="FDFDFD"/>
                </a:solidFill>
                <a:latin typeface="Cambria" pitchFamily="18" charset="0"/>
              </a:rPr>
              <a:t>INGLESE – grado 8</a:t>
            </a:r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600236" y="832563"/>
            <a:ext cx="84348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40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con grandi differenze interne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200" y="6570120"/>
            <a:ext cx="8458200" cy="3436432"/>
            <a:chOff x="-747227" y="-66675"/>
            <a:chExt cx="5826400" cy="4581913"/>
          </a:xfrm>
        </p:grpSpPr>
        <p:sp>
          <p:nvSpPr>
            <p:cNvPr id="14" name="TextBox 14"/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8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79166"/>
              <a:ext cx="4678233" cy="343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target delle Indicazioni nazionali è molto diversa tra una zona e un’altra.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24%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(in V primaria l’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8%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degli allievi non raggiunge il traguardo)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grpSp>
        <p:nvGrpSpPr>
          <p:cNvPr id="22" name="Group 13">
            <a:extLst>
              <a:ext uri="{FF2B5EF4-FFF2-40B4-BE49-F238E27FC236}">
                <a16:creationId xmlns:a16="http://schemas.microsoft.com/office/drawing/2014/main" id="{BE514ABA-17F9-3F4B-B4B1-B60E21FC47DD}"/>
              </a:ext>
            </a:extLst>
          </p:cNvPr>
          <p:cNvGrpSpPr/>
          <p:nvPr/>
        </p:nvGrpSpPr>
        <p:grpSpPr>
          <a:xfrm>
            <a:off x="8153400" y="6591300"/>
            <a:ext cx="8458200" cy="3436432"/>
            <a:chOff x="-747227" y="-66675"/>
            <a:chExt cx="5826400" cy="4581913"/>
          </a:xfrm>
        </p:grpSpPr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CC112D02-B245-A04C-A2AB-F251BA73793B}"/>
                </a:ext>
              </a:extLst>
            </p:cNvPr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8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5EBB14ED-9668-1D49-8E95-8B62AB4FE5A5}"/>
                </a:ext>
              </a:extLst>
            </p:cNvPr>
            <p:cNvSpPr txBox="1"/>
            <p:nvPr/>
          </p:nvSpPr>
          <p:spPr>
            <a:xfrm>
              <a:off x="0" y="1079166"/>
              <a:ext cx="4678233" cy="343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target delle Indicazioni nazionali è molto diversa all’interno del Paese.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41%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(in V primaria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17%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degli allievi non raggiunge il traguardo)</a:t>
              </a: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0E7E9848-CF03-474C-B588-8FD8BCFE7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51" y="2298435"/>
            <a:ext cx="6184905" cy="42928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0EF548C-EB0A-4E94-B9B5-F66483B10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333601"/>
            <a:ext cx="6240956" cy="42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600236" y="832563"/>
            <a:ext cx="84348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40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con grandi differenze interne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F0FAAF6-C0A4-EE4A-A151-1BAD78DD4BE1}"/>
              </a:ext>
            </a:extLst>
          </p:cNvPr>
          <p:cNvSpPr txBox="1"/>
          <p:nvPr/>
        </p:nvSpPr>
        <p:spPr>
          <a:xfrm>
            <a:off x="1371600" y="52591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READING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CDA7EC3-87DA-2746-AF4C-5D97CC2088F1}"/>
              </a:ext>
            </a:extLst>
          </p:cNvPr>
          <p:cNvSpPr txBox="1"/>
          <p:nvPr/>
        </p:nvSpPr>
        <p:spPr>
          <a:xfrm>
            <a:off x="9344684" y="284084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LISTENING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C2920D-B99C-4C86-9588-FF571EA04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14188"/>
            <a:ext cx="8369858" cy="42500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A0D1BAB-7CC1-41CB-8ED3-3BB44AF3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90" y="3582992"/>
            <a:ext cx="8733970" cy="43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9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3436026"/>
            <a:ext cx="13706072" cy="4702546"/>
            <a:chOff x="0" y="571740"/>
            <a:chExt cx="18274762" cy="495871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740"/>
              <a:ext cx="18274762" cy="3776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6"/>
                </a:lnSpc>
              </a:pPr>
              <a:r>
                <a:rPr lang="it-IT" sz="6725" spc="6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prove INVALSI 2021 dell’ultimo anno della scuola secondaria di secondo grado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Grado 13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383607"/>
            <a:ext cx="9475500" cy="990339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5" name="Group 35"/>
          <p:cNvGrpSpPr/>
          <p:nvPr/>
        </p:nvGrpSpPr>
        <p:grpSpPr>
          <a:xfrm>
            <a:off x="1022602" y="6011883"/>
            <a:ext cx="7914194" cy="3214765"/>
            <a:chOff x="-57064" y="-58945"/>
            <a:chExt cx="10552259" cy="4286353"/>
          </a:xfrm>
        </p:grpSpPr>
        <p:sp>
          <p:nvSpPr>
            <p:cNvPr id="36" name="TextBox 36"/>
            <p:cNvSpPr txBox="1"/>
            <p:nvPr/>
          </p:nvSpPr>
          <p:spPr>
            <a:xfrm>
              <a:off x="-1" y="-58945"/>
              <a:ext cx="10495196" cy="16803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CAMPIONE: 93,7% </a:t>
              </a:r>
            </a:p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POPOLAZIONE: 81,9%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-57064" y="2194628"/>
              <a:ext cx="10164648" cy="2032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r>
                <a:rPr lang="it-IT" sz="2700" spc="2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modalità online (CBT) ha consentito massima flessibilità e ha permesso di adattare il protocollo di somministrazione alle esigenze delle scuole.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2586BD5D-CB5D-A74F-9355-BFFCEA12651D}"/>
              </a:ext>
            </a:extLst>
          </p:cNvPr>
          <p:cNvSpPr txBox="1"/>
          <p:nvPr/>
        </p:nvSpPr>
        <p:spPr>
          <a:xfrm>
            <a:off x="483899" y="3175608"/>
            <a:ext cx="899160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PARTECIPAZIONE</a:t>
            </a:r>
          </a:p>
          <a:p>
            <a:r>
              <a:rPr lang="en-US" sz="28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13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9035C2C-6E41-4E74-8186-251DF64D3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35976"/>
              </p:ext>
            </p:extLst>
          </p:nvPr>
        </p:nvGraphicFramePr>
        <p:xfrm>
          <a:off x="9776469" y="2804074"/>
          <a:ext cx="8156560" cy="548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75583" y="879406"/>
            <a:ext cx="8283717" cy="108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In </a:t>
            </a:r>
            <a:r>
              <a:rPr lang="en-US" sz="6500" spc="65" dirty="0" err="1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sintesi</a:t>
            </a:r>
            <a:endParaRPr lang="en-US" sz="6500" spc="65" dirty="0">
              <a:solidFill>
                <a:srgbClr val="FDFDF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4" name="Group 4"/>
          <p:cNvGrpSpPr/>
          <p:nvPr/>
        </p:nvGrpSpPr>
        <p:grpSpPr>
          <a:xfrm>
            <a:off x="1295400" y="4273698"/>
            <a:ext cx="3407129" cy="2850098"/>
            <a:chOff x="-232361" y="-66675"/>
            <a:chExt cx="4542838" cy="3800130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4005677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ITALIANO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32361" y="2237320"/>
              <a:ext cx="4542838" cy="1496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190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- 10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  <a:p>
              <a:pPr>
                <a:lnSpc>
                  <a:spcPts val="2962"/>
                </a:lnSpc>
              </a:pP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0"/>
            <a:ext cx="2438400" cy="236818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557616" y="1312039"/>
            <a:ext cx="7832625" cy="125413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9" name="AutoShape 9"/>
          <p:cNvSpPr/>
          <p:nvPr/>
        </p:nvSpPr>
        <p:spPr>
          <a:xfrm>
            <a:off x="51435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0" name="Group 10"/>
          <p:cNvGrpSpPr/>
          <p:nvPr/>
        </p:nvGrpSpPr>
        <p:grpSpPr>
          <a:xfrm>
            <a:off x="5298721" y="4273698"/>
            <a:ext cx="3461458" cy="2445448"/>
            <a:chOff x="-381000" y="-66675"/>
            <a:chExt cx="4615277" cy="32605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234277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MATEMATICA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81000" y="2210661"/>
              <a:ext cx="4386677" cy="98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191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- 9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92583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4" name="Group 14"/>
          <p:cNvGrpSpPr/>
          <p:nvPr/>
        </p:nvGrpSpPr>
        <p:grpSpPr>
          <a:xfrm>
            <a:off x="9642121" y="4280842"/>
            <a:ext cx="3290008" cy="2461957"/>
            <a:chOff x="0" y="-57150"/>
            <a:chExt cx="4386677" cy="328261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4158077" cy="135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300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INGLESE</a:t>
              </a:r>
            </a:p>
            <a:p>
              <a:r>
                <a:rPr lang="en-US" sz="3300" i="1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242199"/>
              <a:ext cx="4386677" cy="9832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198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33731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8" name="Group 18"/>
          <p:cNvGrpSpPr/>
          <p:nvPr/>
        </p:nvGrpSpPr>
        <p:grpSpPr>
          <a:xfrm>
            <a:off x="13528321" y="4287985"/>
            <a:ext cx="3290008" cy="2835815"/>
            <a:chOff x="-381000" y="-47625"/>
            <a:chExt cx="4386677" cy="378108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4005677" cy="106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9"/>
                </a:lnSpc>
              </a:pPr>
              <a:r>
                <a:rPr lang="en-US" sz="3300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INGLESE</a:t>
              </a:r>
            </a:p>
            <a:p>
              <a:pPr>
                <a:lnSpc>
                  <a:spcPts val="3149"/>
                </a:lnSpc>
              </a:pPr>
              <a:r>
                <a:rPr lang="en-US" sz="3300" i="1" spc="337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381000" y="2237325"/>
              <a:ext cx="4386677" cy="1496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202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  <a:p>
              <a:pPr>
                <a:lnSpc>
                  <a:spcPts val="2962"/>
                </a:lnSpc>
              </a:pP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2" name="AutoShape 22"/>
          <p:cNvSpPr/>
          <p:nvPr/>
        </p:nvSpPr>
        <p:spPr>
          <a:xfrm>
            <a:off x="51435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3" name="AutoShape 23"/>
          <p:cNvSpPr/>
          <p:nvPr/>
        </p:nvSpPr>
        <p:spPr>
          <a:xfrm>
            <a:off x="92583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4" name="AutoShape 24"/>
          <p:cNvSpPr/>
          <p:nvPr/>
        </p:nvSpPr>
        <p:spPr>
          <a:xfrm>
            <a:off x="133731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03905ECA-CF60-4260-9A0C-33744F21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622" y="174335"/>
            <a:ext cx="1694566" cy="192116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7FE9679-473F-4833-8E88-FA56B5A01EDD}"/>
              </a:ext>
            </a:extLst>
          </p:cNvPr>
          <p:cNvSpPr txBox="1"/>
          <p:nvPr/>
        </p:nvSpPr>
        <p:spPr>
          <a:xfrm>
            <a:off x="557616" y="9486900"/>
            <a:ext cx="340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</a:rPr>
              <a:t>Grado 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5608" y="1943100"/>
            <a:ext cx="12344400" cy="82296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5925801" y="1626"/>
            <a:ext cx="2362200" cy="26272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2209800" y="869315"/>
            <a:ext cx="13716001" cy="126000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4" name="Group 4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  <a:ln>
              <a:solidFill>
                <a:srgbClr val="6790A4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457200" y="5676900"/>
            <a:ext cx="4701590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</a:rPr>
              <a:t>DENTRO I RISULTATI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31D2779C-41AF-4F9E-BD8E-D9176AB60B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8634" y="250535"/>
            <a:ext cx="1694566" cy="192116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70E197-EBC5-4CDE-AA26-F8E1928866E1}"/>
              </a:ext>
            </a:extLst>
          </p:cNvPr>
          <p:cNvSpPr txBox="1"/>
          <p:nvPr/>
        </p:nvSpPr>
        <p:spPr>
          <a:xfrm>
            <a:off x="557616" y="9486900"/>
            <a:ext cx="340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</a:rPr>
              <a:t>Grado 13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17041467" y="0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10" name="Group 10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6805559">
            <a:off x="16593670" y="8720566"/>
            <a:ext cx="1075468" cy="107546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6805559">
            <a:off x="16395808" y="8681722"/>
            <a:ext cx="677655" cy="677655"/>
            <a:chOff x="-2540" y="-254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0" y="8383627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9" name="AutoShape 19"/>
          <p:cNvSpPr/>
          <p:nvPr/>
        </p:nvSpPr>
        <p:spPr>
          <a:xfrm>
            <a:off x="358491" y="9294812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20" name="AutoShape 20"/>
          <p:cNvSpPr/>
          <p:nvPr/>
        </p:nvSpPr>
        <p:spPr>
          <a:xfrm>
            <a:off x="12169491" y="647700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8B5CA520-9361-4B24-833E-01B6D936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25163" y="193530"/>
            <a:ext cx="1694566" cy="1921165"/>
          </a:xfrm>
          <a:prstGeom prst="rect">
            <a:avLst/>
          </a:prstGeom>
        </p:spPr>
      </p:pic>
      <p:grpSp>
        <p:nvGrpSpPr>
          <p:cNvPr id="22" name="Group 6">
            <a:extLst>
              <a:ext uri="{FF2B5EF4-FFF2-40B4-BE49-F238E27FC236}">
                <a16:creationId xmlns:a16="http://schemas.microsoft.com/office/drawing/2014/main" id="{78E18C51-54CB-4CDD-B05F-C12CA140D0BE}"/>
              </a:ext>
            </a:extLst>
          </p:cNvPr>
          <p:cNvGrpSpPr/>
          <p:nvPr/>
        </p:nvGrpSpPr>
        <p:grpSpPr>
          <a:xfrm>
            <a:off x="596829" y="1775191"/>
            <a:ext cx="7096712" cy="6492509"/>
            <a:chOff x="-575828" y="-387263"/>
            <a:chExt cx="9462283" cy="8656675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7BF34CF8-79EF-4452-8ADF-E8C065808426}"/>
                </a:ext>
              </a:extLst>
            </p:cNvPr>
            <p:cNvSpPr txBox="1"/>
            <p:nvPr/>
          </p:nvSpPr>
          <p:spPr>
            <a:xfrm>
              <a:off x="0" y="-387263"/>
              <a:ext cx="7322714" cy="1341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0"/>
                </a:lnSpc>
              </a:pPr>
              <a:r>
                <a:rPr lang="it-IT" sz="3200" b="1" spc="354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 risultati di ITALIANO del grado 13 nel 2021</a:t>
              </a:r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9503103C-4758-4E29-B577-153826A74090}"/>
                </a:ext>
              </a:extLst>
            </p:cNvPr>
            <p:cNvSpPr txBox="1"/>
            <p:nvPr/>
          </p:nvSpPr>
          <p:spPr>
            <a:xfrm>
              <a:off x="-575828" y="1420190"/>
              <a:ext cx="9462283" cy="6849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Calo generalizzato in tutto il Paese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Solo la </a:t>
              </a:r>
              <a:r>
                <a:rPr lang="it-IT" sz="3000" spc="30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Prov</a:t>
              </a: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. Aut. di Trento rimane sopra alla media del 2019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degli studenti che non raggiunge il livello minimo passa dal </a:t>
              </a:r>
              <a:r>
                <a:rPr lang="it-IT" sz="30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35%</a:t>
              </a: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 2019 al </a:t>
              </a:r>
              <a:r>
                <a:rPr lang="it-IT" sz="30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44%</a:t>
              </a: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 2021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sotto il livello minimo cresce molto di più tra gli </a:t>
              </a:r>
              <a:r>
                <a:rPr lang="it-IT" sz="30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studenti socialmente svantaggiati</a:t>
              </a: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08883F4A-7FE5-49D8-8FFC-C417BC594884}"/>
              </a:ext>
            </a:extLst>
          </p:cNvPr>
          <p:cNvGrpSpPr/>
          <p:nvPr/>
        </p:nvGrpSpPr>
        <p:grpSpPr>
          <a:xfrm>
            <a:off x="7553035" y="2140506"/>
            <a:ext cx="10285564" cy="6434438"/>
            <a:chOff x="0" y="0"/>
            <a:chExt cx="13714085" cy="8579251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DEF1014C-1E54-45A5-9BD1-E5131B56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0"/>
              <a:ext cx="6857042" cy="4289625"/>
            </a:xfrm>
            <a:prstGeom prst="rect">
              <a:avLst/>
            </a:prstGeom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9EB1D9EB-9B97-4407-B248-28BD44EAD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4289625"/>
              <a:ext cx="6857042" cy="4289625"/>
            </a:xfrm>
            <a:prstGeom prst="rect">
              <a:avLst/>
            </a:prstGeom>
          </p:spPr>
        </p:pic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3B79E3AC-FADA-4937-B62D-00112A484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</a:blip>
            <a:srcRect l="23374" r="23374"/>
            <a:stretch>
              <a:fillRect/>
            </a:stretch>
          </p:blipFill>
          <p:spPr>
            <a:xfrm>
              <a:off x="6857042" y="0"/>
              <a:ext cx="6857042" cy="85792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10333E2-1A05-4992-BF16-522403606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98" y="2248516"/>
            <a:ext cx="9823077" cy="685762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953000" y="30887"/>
            <a:ext cx="12492015" cy="1950313"/>
            <a:chOff x="-1236777" y="66675"/>
            <a:chExt cx="16656020" cy="3247204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it-IT" sz="8000" spc="-15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- 10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236777" y="2417005"/>
              <a:ext cx="16656020" cy="8968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PEGGIORAMENTO MEDIO IN 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ITALIANO </a:t>
              </a:r>
              <a:r>
                <a:rPr lang="it-IT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(grado 13)</a:t>
              </a:r>
              <a:endParaRPr lang="en-US" sz="33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3436026"/>
            <a:ext cx="13706072" cy="4702546"/>
            <a:chOff x="0" y="571740"/>
            <a:chExt cx="18274762" cy="495871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740"/>
              <a:ext cx="18274762" cy="247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6"/>
                </a:lnSpc>
              </a:pPr>
              <a:r>
                <a:rPr lang="it-IT" sz="6725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prove INVALSI 2021 </a:t>
              </a:r>
            </a:p>
            <a:p>
              <a:pPr algn="ctr">
                <a:lnSpc>
                  <a:spcPts val="9616"/>
                </a:lnSpc>
              </a:pPr>
              <a:r>
                <a:rPr lang="it-IT" sz="6725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della scuola primaria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Gradi 2 e 5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3028294" y="1485900"/>
            <a:ext cx="11966754" cy="6522119"/>
            <a:chOff x="-174625" y="-142875"/>
            <a:chExt cx="12639244" cy="7401339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00" b="0" i="0" u="none" strike="noStrike" kern="1200" cap="none" spc="82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73580" y="83872"/>
              <a:ext cx="12444215" cy="717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Calo dei risultati generalizzato in tutte le macro-aree del Paese</a:t>
              </a: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1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Learning </a:t>
              </a:r>
              <a:r>
                <a:rPr kumimoji="0" lang="it-IT" sz="3600" b="0" i="1" u="none" strike="noStrike" kern="1200" cap="none" spc="27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loss</a:t>
              </a: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particolarmente accentuato nella macro-area Sud, determinato principalmente dai risultati della Campania, della Puglia e dell’Abruzzo</a:t>
              </a: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Calo dei risultati diffuso su tutti i livelli di competenza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300" b="0" i="0" u="none" strike="noStrike" kern="1200" cap="none" spc="4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-174625" y="2288770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pc="495" dirty="0">
                <a:solidFill>
                  <a:srgbClr val="FDFDFD"/>
                </a:solidFill>
                <a:latin typeface="Cambria" pitchFamily="18" charset="0"/>
              </a:rPr>
              <a:t>ITALIANO</a:t>
            </a:r>
            <a:r>
              <a:rPr kumimoji="0" lang="it-IT" sz="1800" b="0" i="0" u="none" strike="noStrike" kern="1200" cap="none" spc="49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– grado 13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57321361-7E72-4DCD-98A8-B2CF210C9E4A}"/>
              </a:ext>
            </a:extLst>
          </p:cNvPr>
          <p:cNvSpPr/>
          <p:nvPr/>
        </p:nvSpPr>
        <p:spPr>
          <a:xfrm>
            <a:off x="3120125" y="6311150"/>
            <a:ext cx="11783091" cy="115888"/>
          </a:xfrm>
          <a:prstGeom prst="rect">
            <a:avLst/>
          </a:prstGeom>
          <a:solidFill>
            <a:srgbClr val="FDFDFD"/>
          </a:solidFill>
        </p:spPr>
      </p:sp>
    </p:spTree>
    <p:extLst>
      <p:ext uri="{BB962C8B-B14F-4D97-AF65-F5344CB8AC3E}">
        <p14:creationId xmlns:p14="http://schemas.microsoft.com/office/powerpoint/2010/main" val="2686426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71601" y="495300"/>
            <a:ext cx="163068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Italia il 44% degli studenti del grado 13 non raggiunge il livello di accettabilità in ITALIANO (liv. 3). </a:t>
            </a:r>
          </a:p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Nel 2019 erano il 35%.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DB324E1-D69B-4E87-9F1F-59DDE40D3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75" y="2552700"/>
            <a:ext cx="10843987" cy="74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8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43887" y="8267700"/>
            <a:ext cx="9215414" cy="1674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L’incremento delle quote di studenti in difficoltà è molto maggiore tra coloro che provengono da famiglie svantaggiate.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>
            <a:off x="26845" y="526774"/>
            <a:ext cx="11265600" cy="2456139"/>
            <a:chOff x="2834689" y="-913709"/>
            <a:chExt cx="12921634" cy="3274850"/>
          </a:xfrm>
        </p:grpSpPr>
        <p:sp>
          <p:nvSpPr>
            <p:cNvPr id="12" name="TextBox 12"/>
            <p:cNvSpPr txBox="1"/>
            <p:nvPr/>
          </p:nvSpPr>
          <p:spPr>
            <a:xfrm>
              <a:off x="4377122" y="-913709"/>
              <a:ext cx="11379201" cy="2832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ANCHE LE DIFFERENZE SONO DIVERSE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Italiano grado 13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B2CBF521-72C2-4A92-B4B9-293A5213B10F}"/>
              </a:ext>
            </a:extLst>
          </p:cNvPr>
          <p:cNvGraphicFramePr>
            <a:graphicFrameLocks/>
          </p:cNvGraphicFramePr>
          <p:nvPr/>
        </p:nvGraphicFramePr>
        <p:xfrm>
          <a:off x="3505200" y="3248745"/>
          <a:ext cx="10058400" cy="468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-1905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624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Permangono differenze territoriali molto rilevanti, più forti dopo la pandemia</a:t>
            </a:r>
          </a:p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 regioni si dividono in tre gruppi: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sopra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Trento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linea con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Valle d’Aosta, Piemonte, Liguria, Lombardia,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Bolzano (l.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.), Veneto, Friuli-Venezia G., Emilia-Romagna, Toscana, Umbria, Marche, Molise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sotto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Lazio, Abruzzo, Campania, Puglia, Basilicata, Calabria, Sicilia, Sardegna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FC7C2A12-0DA1-BD4E-B8D5-1F230CA38400}"/>
              </a:ext>
            </a:extLst>
          </p:cNvPr>
          <p:cNvSpPr txBox="1"/>
          <p:nvPr/>
        </p:nvSpPr>
        <p:spPr>
          <a:xfrm>
            <a:off x="9949480" y="961933"/>
            <a:ext cx="60525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ITALIANO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Grado 13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E55CED-9E7C-4040-963B-0A746126CEC2}"/>
              </a:ext>
            </a:extLst>
          </p:cNvPr>
          <p:cNvSpPr txBox="1"/>
          <p:nvPr/>
        </p:nvSpPr>
        <p:spPr>
          <a:xfrm>
            <a:off x="1752600" y="35827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ITALIANO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8D7ABB-FF56-42EF-99B9-740EB7E21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" y="4444986"/>
            <a:ext cx="9531144" cy="4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3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7" name="TextBox 37"/>
          <p:cNvSpPr txBox="1"/>
          <p:nvPr/>
        </p:nvSpPr>
        <p:spPr>
          <a:xfrm>
            <a:off x="1001205" y="5348049"/>
            <a:ext cx="7623486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6 regioni il calo dei risultati è particolarmente rilevante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1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Learning loss </a:t>
            </a: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più alto si registra in Campania e in Puglia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Veneto e in Friuli-Venezia Giulia i risultati medi rispetto alla media nazionale 2021 rimangono comunque più alti, in Campania e in Puglia gli esiti medi sono significativamente più bassi rispetto alla media nazionale 2021</a:t>
            </a:r>
          </a:p>
        </p:txBody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9" name="TextBox 34">
            <a:extLst>
              <a:ext uri="{FF2B5EF4-FFF2-40B4-BE49-F238E27FC236}">
                <a16:creationId xmlns:a16="http://schemas.microsoft.com/office/drawing/2014/main" id="{6DB55026-F5E3-7143-AB6B-25EDF61EAE9B}"/>
              </a:ext>
            </a:extLst>
          </p:cNvPr>
          <p:cNvSpPr txBox="1"/>
          <p:nvPr/>
        </p:nvSpPr>
        <p:spPr>
          <a:xfrm>
            <a:off x="1028700" y="2564130"/>
            <a:ext cx="81153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Dove si registrano le perdite maggiori?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Italiano - grado 13</a:t>
            </a:r>
            <a:r>
              <a:rPr kumimoji="0" lang="it-IT" sz="4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F240C3-3978-E645-8E92-8F9ACE181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91" y="2262146"/>
            <a:ext cx="8207920" cy="605790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63ACCBF-B21E-498F-8FF2-766E8464DAAA}"/>
              </a:ext>
            </a:extLst>
          </p:cNvPr>
          <p:cNvCxnSpPr>
            <a:cxnSpLocks/>
          </p:cNvCxnSpPr>
          <p:nvPr/>
        </p:nvCxnSpPr>
        <p:spPr>
          <a:xfrm>
            <a:off x="16847291" y="3191796"/>
            <a:ext cx="0" cy="3780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8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510743"/>
            <a:ext cx="12834915" cy="2540218"/>
            <a:chOff x="-798717" y="66675"/>
            <a:chExt cx="16313180" cy="4229375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- 9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798717" y="2417005"/>
              <a:ext cx="16313180" cy="187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PEGGIORAMENTO MEDIO IN </a:t>
              </a:r>
              <a:r>
                <a:rPr kumimoji="0" lang="it-IT" sz="3300" b="1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MATEMATICA </a:t>
              </a: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(grado 13)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E9CC2AB-4B05-4C46-AC5B-1F87F9720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61" y="2615069"/>
            <a:ext cx="9792791" cy="68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3028294" y="1485900"/>
            <a:ext cx="11966754" cy="7047904"/>
            <a:chOff x="-174625" y="-142875"/>
            <a:chExt cx="12639244" cy="7998003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00" b="0" i="0" u="none" strike="noStrike" kern="1200" cap="none" spc="82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73580" y="83872"/>
              <a:ext cx="12444215" cy="7771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Calo dei risultati generalizzato in tutte le macro-aree del Paese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1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Learning </a:t>
              </a:r>
              <a:r>
                <a:rPr kumimoji="0" lang="it-IT" sz="3600" b="0" i="1" u="none" strike="noStrike" kern="1200" cap="none" spc="2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loss</a:t>
              </a: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particolarmente accentuato nel Nord Est e nel Sud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3600" spc="27" dirty="0">
                <a:solidFill>
                  <a:prstClr val="white"/>
                </a:solidFill>
                <a:latin typeface="Cambria" pitchFamily="18" charset="0"/>
                <a:ea typeface="Cambria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Oltre la metà degli studenti non raggiunge il livello di accettabilità in Matematica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300" b="0" i="0" u="none" strike="noStrike" kern="1200" cap="none" spc="4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-174625" y="2288770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49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MATEMATICA – grado 13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57321361-7E72-4DCD-98A8-B2CF210C9E4A}"/>
              </a:ext>
            </a:extLst>
          </p:cNvPr>
          <p:cNvSpPr/>
          <p:nvPr/>
        </p:nvSpPr>
        <p:spPr>
          <a:xfrm>
            <a:off x="3120125" y="6097985"/>
            <a:ext cx="11783091" cy="115888"/>
          </a:xfrm>
          <a:prstGeom prst="rect">
            <a:avLst/>
          </a:prstGeom>
          <a:solidFill>
            <a:srgbClr val="FDFDFD"/>
          </a:solidFill>
        </p:spPr>
      </p:sp>
    </p:spTree>
    <p:extLst>
      <p:ext uri="{BB962C8B-B14F-4D97-AF65-F5344CB8AC3E}">
        <p14:creationId xmlns:p14="http://schemas.microsoft.com/office/powerpoint/2010/main" val="409140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3916" y="495300"/>
            <a:ext cx="17111684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Italia il 51% degli studenti del grado 13 non raggiunge il livello di accettabilità in MATEMATICA (liv. 3). </a:t>
            </a:r>
          </a:p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Nel 2019 erano il 42%.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07BDB2F-386B-4C2D-8A8D-481A39DE0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75" y="2486996"/>
            <a:ext cx="11060699" cy="76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8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43887" y="8267700"/>
            <a:ext cx="9215414" cy="1674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L’incremento delle quote di studenti in difficoltà è molto maggiore tra coloro che provengono da famiglie svantaggiate.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>
            <a:off x="26845" y="526774"/>
            <a:ext cx="11265600" cy="2456139"/>
            <a:chOff x="2834689" y="-913709"/>
            <a:chExt cx="12921634" cy="3274850"/>
          </a:xfrm>
        </p:grpSpPr>
        <p:sp>
          <p:nvSpPr>
            <p:cNvPr id="12" name="TextBox 12"/>
            <p:cNvSpPr txBox="1"/>
            <p:nvPr/>
          </p:nvSpPr>
          <p:spPr>
            <a:xfrm>
              <a:off x="4377122" y="-913709"/>
              <a:ext cx="11379201" cy="2832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ANCHE LE DIFFERENZE SONO DIVERSE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Matematica grado 13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539F83C2-678F-45A1-9AEB-04544CE82E57}"/>
              </a:ext>
            </a:extLst>
          </p:cNvPr>
          <p:cNvGraphicFramePr>
            <a:graphicFrameLocks/>
          </p:cNvGraphicFramePr>
          <p:nvPr/>
        </p:nvGraphicFramePr>
        <p:xfrm>
          <a:off x="3399893" y="3188955"/>
          <a:ext cx="10421111" cy="474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687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17929" y="-1905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6767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Si acuiscono considerevolmente le differenze territoriali. La distanza tra il punteggio più alto e quello più basso è la maggiore che si rileva nelle prove INVALSI</a:t>
            </a:r>
            <a:r>
              <a:rPr kumimoji="0" lang="it-IT" sz="2200" b="0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 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regioni si dividono in tre gruppi: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sopra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Trento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linea con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Valle d’Aosta, Piemonte, Liguria, Lombardia,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Bolzano (l.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.), Veneto, Friuli-Venezia G., Emilia-Romagna, Toscana, Umbria, Marche, Molise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sotto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Lazio, Abruzzo, Campania, Puglia, Basilicata, Calabria, Sicilia, Sardegna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FC7C2A12-0DA1-BD4E-B8D5-1F230CA38400}"/>
              </a:ext>
            </a:extLst>
          </p:cNvPr>
          <p:cNvSpPr txBox="1"/>
          <p:nvPr/>
        </p:nvSpPr>
        <p:spPr>
          <a:xfrm>
            <a:off x="9873280" y="961933"/>
            <a:ext cx="60525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MATEMATICA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Grado 13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758DB3-D8A5-5242-BC30-6DFAE5E5B8F2}"/>
              </a:ext>
            </a:extLst>
          </p:cNvPr>
          <p:cNvSpPr txBox="1"/>
          <p:nvPr/>
        </p:nvSpPr>
        <p:spPr>
          <a:xfrm>
            <a:off x="1752600" y="31623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MATEMATICA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194A2D-0A0B-4B18-B513-972FC9C35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2" y="4175440"/>
            <a:ext cx="9373138" cy="47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E92C04A-2BFF-4624-8601-6E0C4D3C7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69" y="4606311"/>
            <a:ext cx="7410962" cy="52804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539515" y="800100"/>
            <a:ext cx="6291285" cy="2308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it-IT" sz="33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 rispetto al 2019, ma molto più complessi</a:t>
            </a:r>
          </a:p>
          <a:p>
            <a:pPr algn="r">
              <a:lnSpc>
                <a:spcPts val="4620"/>
              </a:lnSpc>
            </a:pPr>
            <a:r>
              <a:rPr lang="it-IT" sz="33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2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B9B21B4-33AC-4386-8E44-F4EFC3649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50715"/>
            <a:ext cx="7653315" cy="56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49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7" name="TextBox 37"/>
          <p:cNvSpPr txBox="1"/>
          <p:nvPr/>
        </p:nvSpPr>
        <p:spPr>
          <a:xfrm>
            <a:off x="1001205" y="5348049"/>
            <a:ext cx="7623486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7 regioni il calo dei risultati è particolarmente rilevante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1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Learning loss </a:t>
            </a: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più alto si registra in Friuli-Venezia Giulia e in Puglia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Friuli-Venezia Giulia e in Veneto, i risultati medi rispetto alla media nazionale 2021 rimangono comunque più alti, in Puglia e Campania gli esiti medi sono considerevolmente più bassi della media nazionale 2021.</a:t>
            </a:r>
          </a:p>
        </p:txBody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9" name="TextBox 34">
            <a:extLst>
              <a:ext uri="{FF2B5EF4-FFF2-40B4-BE49-F238E27FC236}">
                <a16:creationId xmlns:a16="http://schemas.microsoft.com/office/drawing/2014/main" id="{6DB55026-F5E3-7143-AB6B-25EDF61EAE9B}"/>
              </a:ext>
            </a:extLst>
          </p:cNvPr>
          <p:cNvSpPr txBox="1"/>
          <p:nvPr/>
        </p:nvSpPr>
        <p:spPr>
          <a:xfrm>
            <a:off x="1028700" y="2564130"/>
            <a:ext cx="81153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Dove si registrano le perdite maggiori?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Matematica - grado 13</a:t>
            </a:r>
            <a:r>
              <a:rPr kumimoji="0" lang="it-IT" sz="4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7B6ADC-D629-A94E-AE0B-24AACDD8A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623003"/>
            <a:ext cx="8015091" cy="5595484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7F96D86-0A75-4B78-9A78-DBB8C610F938}"/>
              </a:ext>
            </a:extLst>
          </p:cNvPr>
          <p:cNvCxnSpPr/>
          <p:nvPr/>
        </p:nvCxnSpPr>
        <p:spPr>
          <a:xfrm>
            <a:off x="16847291" y="3467100"/>
            <a:ext cx="0" cy="350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91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119248" y="2046872"/>
            <a:ext cx="12663552" cy="7253854"/>
            <a:chOff x="-366588" y="-142875"/>
            <a:chExt cx="13106399" cy="96718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49%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03" y="1731835"/>
              <a:ext cx="12444214" cy="229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B2 -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(52% nel 2019) 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02" y="5358213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37%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66588" y="7237617"/>
              <a:ext cx="13106399" cy="2291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B2 -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(35% nel 2019)</a:t>
              </a:r>
              <a:endParaRPr lang="en-US" sz="3300" spc="49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296055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495" dirty="0">
                <a:solidFill>
                  <a:srgbClr val="FDFDFD"/>
                </a:solidFill>
                <a:latin typeface="Cambria" pitchFamily="18" charset="0"/>
              </a:rPr>
              <a:t>INGLESE – grado 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50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786343" y="6065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36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non soddisfacenti e con grandi differenze interne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200" y="6570120"/>
            <a:ext cx="8458200" cy="3436432"/>
            <a:chOff x="-747227" y="-66675"/>
            <a:chExt cx="5826400" cy="4581913"/>
          </a:xfrm>
        </p:grpSpPr>
        <p:sp>
          <p:nvSpPr>
            <p:cNvPr id="14" name="TextBox 14"/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13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79166"/>
              <a:ext cx="4678233" cy="343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</a:t>
              </a:r>
              <a:r>
                <a:rPr lang="it-IT" sz="2400" i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target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delle Indicazioni nazionali/Linee guida è piuttosto bassa molto diversa tra una zona e un’altra.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51%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24%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al grado 8 e l’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8%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al grado 5)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grpSp>
        <p:nvGrpSpPr>
          <p:cNvPr id="22" name="Group 13">
            <a:extLst>
              <a:ext uri="{FF2B5EF4-FFF2-40B4-BE49-F238E27FC236}">
                <a16:creationId xmlns:a16="http://schemas.microsoft.com/office/drawing/2014/main" id="{BE514ABA-17F9-3F4B-B4B1-B60E21FC47DD}"/>
              </a:ext>
            </a:extLst>
          </p:cNvPr>
          <p:cNvGrpSpPr/>
          <p:nvPr/>
        </p:nvGrpSpPr>
        <p:grpSpPr>
          <a:xfrm>
            <a:off x="8305800" y="6591300"/>
            <a:ext cx="8458200" cy="3436432"/>
            <a:chOff x="-747227" y="-66675"/>
            <a:chExt cx="5826400" cy="4581913"/>
          </a:xfrm>
        </p:grpSpPr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CC112D02-B245-A04C-A2AB-F251BA73793B}"/>
                </a:ext>
              </a:extLst>
            </p:cNvPr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13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5EBB14ED-9668-1D49-8E95-8B62AB4FE5A5}"/>
                </a:ext>
              </a:extLst>
            </p:cNvPr>
            <p:cNvSpPr txBox="1"/>
            <p:nvPr/>
          </p:nvSpPr>
          <p:spPr>
            <a:xfrm>
              <a:off x="0" y="1079166"/>
              <a:ext cx="4873230" cy="34360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</a:t>
              </a:r>
              <a:r>
                <a:rPr lang="it-IT" sz="2400" i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target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delle Indicazioni nazionali/Linee guida è particolarmente bassa e molto diversa all’interno del Paese.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63%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41%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al grado 8 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17%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al grado 5 )</a:t>
              </a: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2C38FE63-EAC5-4A4C-9C65-27661AC09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063" y="2476476"/>
            <a:ext cx="6698915" cy="394248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A55DA57-FC19-D140-BE82-BE1FF0C00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475" y="2476500"/>
            <a:ext cx="6572915" cy="38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14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786343" y="6065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36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non soddisfacenti e con grandi differenze interne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4F4D47E-87DF-724A-8A64-A90669B5B06E}"/>
              </a:ext>
            </a:extLst>
          </p:cNvPr>
          <p:cNvSpPr txBox="1"/>
          <p:nvPr/>
        </p:nvSpPr>
        <p:spPr>
          <a:xfrm>
            <a:off x="609600" y="50305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READING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1A87A4F-7540-5E4F-9D1A-41F1F96D0EAC}"/>
              </a:ext>
            </a:extLst>
          </p:cNvPr>
          <p:cNvSpPr txBox="1"/>
          <p:nvPr/>
        </p:nvSpPr>
        <p:spPr>
          <a:xfrm>
            <a:off x="9344684" y="24765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LISTENING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9B326B-F947-451F-B4B7-B89B593A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16980"/>
            <a:ext cx="8552328" cy="40307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BA3A4AB-17F3-4C96-AAB0-B915073AB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27" y="3138010"/>
            <a:ext cx="8475373" cy="40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15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90964" y="3795491"/>
            <a:ext cx="13706072" cy="235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6"/>
              </a:lnSpc>
            </a:pPr>
            <a:r>
              <a: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Le diseguaglianze che non emergono senza dati per tutti</a:t>
            </a:r>
          </a:p>
        </p:txBody>
      </p: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8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4465941" y="1638300"/>
            <a:ext cx="10160691" cy="8252331"/>
            <a:chOff x="0" y="-687638"/>
            <a:chExt cx="12474821" cy="11003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-687638"/>
              <a:ext cx="12464618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9,5%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03" y="1141162"/>
              <a:ext cx="12444214" cy="4062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DEGLI STUDENTI </a:t>
              </a: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TERMINA LA SCUOLA SECONDARIA DI SECONDO GRADO CON COMPETENZE DI BASE FORTEMENTE INADEGUATE (DISPERSIONE </a:t>
              </a:r>
              <a:r>
                <a:rPr lang="it-IT" sz="3300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IMPLICITA</a:t>
              </a: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(7,0% nel 2019)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02" y="5358213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23%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404" y="7237617"/>
              <a:ext cx="12444214" cy="3077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LIVELLO STIMATO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dei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giovani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nella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fascia 18-24 anni in forte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difficoltà</a:t>
              </a:r>
              <a:r>
                <a:rPr lang="en-US" sz="3300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(ELET + IMPLICITA)</a:t>
              </a:r>
              <a:r>
                <a:rPr kumimoji="0" lang="en-US" sz="3300" b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NEL 2021</a:t>
              </a:r>
            </a:p>
            <a:p>
              <a:pPr algn="ctr">
                <a:lnSpc>
                  <a:spcPts val="4620"/>
                </a:lnSpc>
                <a:defRPr/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(22,1% nel 2019)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949044"/>
              <a:ext cx="12445258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73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4" name="TextBox 34"/>
          <p:cNvSpPr txBox="1"/>
          <p:nvPr/>
        </p:nvSpPr>
        <p:spPr>
          <a:xfrm>
            <a:off x="126648" y="2390734"/>
            <a:ext cx="91955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 dispersione scolastica </a:t>
            </a:r>
            <a:r>
              <a:rPr kumimoji="0" lang="it-IT" sz="6000" b="0" i="1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implicita</a:t>
            </a:r>
            <a:endParaRPr kumimoji="0" lang="it-IT" sz="4000" b="0" i="1" u="none" strike="noStrike" kern="1200" cap="none" spc="825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38192" y="4484852"/>
            <a:ext cx="837240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 livello nazionale la dispersione scolastica implicita cresce di 2,5 punti p</a:t>
            </a:r>
            <a:r>
              <a:rPr lang="it-IT" sz="2800" spc="27" dirty="0" err="1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ercentuali</a:t>
            </a:r>
            <a:endParaRPr kumimoji="0" lang="it-IT" sz="2800" b="0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Crescono ancora le differenze territoriali della percentuale di dispersione </a:t>
            </a:r>
            <a:r>
              <a:rPr kumimoji="0" lang="it-IT" sz="2800" b="0" i="1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implicita</a:t>
            </a:r>
            <a:r>
              <a:rPr kumimoji="0" lang="it-IT" sz="28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Nord: 2,6%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Centro: 8,8%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Mezzogiorno: 14,8%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it-IT" sz="2800" spc="27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  <a:p>
            <a:pPr marL="493713" lvl="1" indent="-450850">
              <a:buFont typeface="Wingdings" pitchFamily="2" charset="2"/>
              <a:buChar char="Ø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In poche regioni italiane il fenomeno si sta riducendo (Valle d’Aosta, Piemonte, Prov. Aut. di Trento, Friuli-Venezia Giulia, Molise e Basilicata)</a:t>
            </a:r>
          </a:p>
        </p:txBody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536D8ED-F4E5-3F4C-839C-7AA6F790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95" y="2456141"/>
            <a:ext cx="8356457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07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05200" y="495300"/>
            <a:ext cx="14173200" cy="2317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49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Italia il 23% dei giovani della fascia </a:t>
            </a:r>
            <a:r>
              <a:rPr kumimoji="0" lang="it-IT" sz="3600" b="1" i="0" u="none" strike="noStrike" kern="1200" cap="none" spc="495" normalizeH="0" baseline="0" dirty="0" err="1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dìetà</a:t>
            </a:r>
            <a:r>
              <a:rPr kumimoji="0" lang="it-IT" sz="3600" b="1" i="0" u="none" strike="noStrike" kern="1200" cap="none" spc="49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18-24 anni o ha abbandonato la scuola o l’ha terminata senza acquisire competenze di base minime.  </a:t>
            </a:r>
          </a:p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49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Nel 2019 erano il 22,1%.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078ED5-7BAD-C743-BAD3-625B4B2C8ED2}"/>
              </a:ext>
            </a:extLst>
          </p:cNvPr>
          <p:cNvSpPr txBox="1"/>
          <p:nvPr/>
        </p:nvSpPr>
        <p:spPr>
          <a:xfrm>
            <a:off x="13868400" y="91059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(*) La percentuale ELET della prov. Aut. di Bolzano comprende tutti e tre i gruppi linguistici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CF2A52-B58B-8B4F-BD4D-67AC3A2D3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099" y="3484265"/>
            <a:ext cx="9334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75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48485" y="8783242"/>
            <a:ext cx="11158516" cy="1313258"/>
            <a:chOff x="0" y="154112"/>
            <a:chExt cx="11285113" cy="1751011"/>
          </a:xfrm>
        </p:grpSpPr>
        <p:sp>
          <p:nvSpPr>
            <p:cNvPr id="3" name="TextBox 3"/>
            <p:cNvSpPr txBox="1"/>
            <p:nvPr/>
          </p:nvSpPr>
          <p:spPr>
            <a:xfrm>
              <a:off x="0" y="154112"/>
              <a:ext cx="11285113" cy="1631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650" b="0" i="0" u="none" strike="noStrike" kern="1200" cap="none" spc="31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La difficoltà del </a:t>
              </a:r>
              <a:r>
                <a:rPr kumimoji="0" lang="it-IT" sz="2650" b="0" i="0" u="none" strike="noStrike" kern="1200" cap="none" spc="3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sistema nel </a:t>
              </a:r>
              <a:r>
                <a:rPr kumimoji="0" lang="it-IT" sz="2650" b="0" i="0" u="none" strike="noStrike" kern="1200" cap="none" spc="31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garantire a tutti e a ciascuno buoni livelli di competenze di base aumenta per gli studenti che provengono da ambienti meno avvantaggiati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1428"/>
              <a:ext cx="11285113" cy="693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30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>
            <a:off x="26846" y="431230"/>
            <a:ext cx="8964754" cy="3188270"/>
            <a:chOff x="2834689" y="-142875"/>
            <a:chExt cx="11953006" cy="4251026"/>
          </a:xfrm>
        </p:grpSpPr>
        <p:sp>
          <p:nvSpPr>
            <p:cNvPr id="12" name="TextBox 12"/>
            <p:cNvSpPr txBox="1"/>
            <p:nvPr/>
          </p:nvSpPr>
          <p:spPr>
            <a:xfrm>
              <a:off x="4811614" y="-142875"/>
              <a:ext cx="9605501" cy="3433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CHI RIMANE INDIETRO?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834689" y="394093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C091C1E6-F4E8-4D48-A2A7-E5B727243ACD}"/>
              </a:ext>
            </a:extLst>
          </p:cNvPr>
          <p:cNvGraphicFramePr>
            <a:graphicFrameLocks noGrp="1"/>
          </p:cNvGraphicFramePr>
          <p:nvPr/>
        </p:nvGraphicFramePr>
        <p:xfrm>
          <a:off x="3962401" y="3693769"/>
          <a:ext cx="8153400" cy="499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6005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824443" y="6827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 differenza </a:t>
            </a:r>
            <a:r>
              <a:rPr kumimoji="0" lang="it-IT" sz="3600" b="1" i="1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3600" b="1" i="1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scuole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si attenua nella scuola secondaria di primo grado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065735" y="6570120"/>
            <a:ext cx="3508675" cy="2560743"/>
            <a:chOff x="0" y="-66675"/>
            <a:chExt cx="4678233" cy="341432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678233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MATEMATICA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79166"/>
              <a:ext cx="4678233" cy="2268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4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75" b="0" i="0" u="none" strike="noStrike" kern="1200" cap="none" spc="22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La differenza tra scuole è particolarmente elevata al termine della V primaria, specie nell’area Sud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47800" y="6570120"/>
            <a:ext cx="3508675" cy="3432841"/>
            <a:chOff x="0" y="-66675"/>
            <a:chExt cx="4678233" cy="457712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4678233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ITALIANO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79166"/>
              <a:ext cx="4678233" cy="3431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4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275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 la sola eccezione del Nord Ovest la differenza tra scuole è minore al termine del ciclo secondario di I grado rispetto a quello primario</a:t>
              </a:r>
              <a:endParaRPr kumimoji="0" lang="it-IT" sz="2275" b="0" i="0" u="none" strike="noStrike" kern="1200" cap="none" spc="22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750990" y="6570120"/>
            <a:ext cx="3508675" cy="2996760"/>
            <a:chOff x="0" y="-66675"/>
            <a:chExt cx="4678233" cy="399568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4678233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INGLESE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079166"/>
              <a:ext cx="4678233" cy="2849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4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75" b="0" i="0" u="none" strike="noStrike" kern="1200" cap="none" spc="22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La maggiore differenza tra scuole la si riscontra negli esiti di Inglese-</a:t>
              </a:r>
              <a:r>
                <a:rPr kumimoji="0" lang="it-IT" sz="2275" b="0" i="1" u="none" strike="noStrike" kern="1200" cap="none" spc="22" normalizeH="0" baseline="0" dirty="0" err="1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listening</a:t>
              </a:r>
              <a:r>
                <a:rPr kumimoji="0" lang="it-IT" sz="2275" b="0" i="0" u="none" strike="noStrike" kern="1200" cap="none" spc="22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, in particolare al termine del ciclo primario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0BCBCD0-E6AD-9F4F-BB35-3ACA09EE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01" y="2987871"/>
            <a:ext cx="4948224" cy="323149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DAB0CEF-49EE-B844-BD57-4D4362064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608" y="2987871"/>
            <a:ext cx="5522358" cy="323149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88082E0-0CDA-8D4D-8347-774B72895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554" y="2987870"/>
            <a:ext cx="4948225" cy="3231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E4F67C-F479-4DCF-9CE6-50F6B7A0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4" y="1122837"/>
            <a:ext cx="7751742" cy="53898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5F50223-2276-425C-8BD5-2291F3810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35" y="5126938"/>
            <a:ext cx="7157228" cy="50100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501087" y="419100"/>
            <a:ext cx="9329714" cy="2262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it-IT" sz="28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Gli esiti di Italiano tendono a convergere verso la media, mentre quelli di Matematica arretrano leggermente lungo tutta la distribuzione</a:t>
            </a:r>
          </a:p>
          <a:p>
            <a:pPr algn="r">
              <a:lnSpc>
                <a:spcPts val="4620"/>
              </a:lnSpc>
            </a:pPr>
            <a:r>
              <a:rPr lang="it-IT" sz="33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5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395450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4517578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824443" y="6827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 differenza </a:t>
            </a:r>
            <a:r>
              <a:rPr kumimoji="0" lang="it-IT" sz="3600" b="1" i="1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3600" b="1" i="1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classi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assume rilevanza molto diversa all’Interno del Paese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65735" y="9085049"/>
            <a:ext cx="3508675" cy="55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MATEMATICA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7800" y="9008849"/>
            <a:ext cx="3508675" cy="55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4383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ITALIANO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07525" y="9085049"/>
            <a:ext cx="3508675" cy="55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INGLESE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85949B8-73EF-4148-BB51-43C9100E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8" y="5154295"/>
            <a:ext cx="5427775" cy="37472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F1E211-9847-DD4F-9109-D1ED3F041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99" y="5154294"/>
            <a:ext cx="5195859" cy="37472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257907-9C42-2C43-AD50-7005A5A43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703" y="5159443"/>
            <a:ext cx="5553775" cy="374729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0272D83-97EB-974B-80C3-DA6253F63E31}"/>
              </a:ext>
            </a:extLst>
          </p:cNvPr>
          <p:cNvSpPr txBox="1"/>
          <p:nvPr/>
        </p:nvSpPr>
        <p:spPr>
          <a:xfrm>
            <a:off x="1504872" y="2628900"/>
            <a:ext cx="15092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pc="65" dirty="0">
                <a:solidFill>
                  <a:srgbClr val="0F2F61"/>
                </a:solidFill>
                <a:latin typeface="Cambria" pitchFamily="18" charset="0"/>
              </a:rPr>
              <a:t>Al termine della scuola secondaria di primo grado i maggiori problemi di equità si spostano </a:t>
            </a:r>
            <a:r>
              <a:rPr lang="it-IT" sz="3600" b="1" i="1" spc="65" dirty="0">
                <a:solidFill>
                  <a:srgbClr val="0F2F61"/>
                </a:solidFill>
                <a:latin typeface="Cambria" pitchFamily="18" charset="0"/>
              </a:rPr>
              <a:t>dal livello scuola al livello classe</a:t>
            </a:r>
            <a:r>
              <a:rPr lang="it-IT" sz="3600" spc="65" dirty="0">
                <a:solidFill>
                  <a:srgbClr val="0F2F61"/>
                </a:solidFill>
                <a:latin typeface="Cambria" pitchFamily="18" charset="0"/>
              </a:rPr>
              <a:t>, principalmente nel Mezzogiorno e soprattutto per Italiano e Matematica</a:t>
            </a:r>
          </a:p>
        </p:txBody>
      </p:sp>
    </p:spTree>
    <p:extLst>
      <p:ext uri="{BB962C8B-B14F-4D97-AF65-F5344CB8AC3E}">
        <p14:creationId xmlns:p14="http://schemas.microsoft.com/office/powerpoint/2010/main" val="1001535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l="35277" r="38005"/>
          <a:stretch>
            <a:fillRect/>
          </a:stretch>
        </p:blipFill>
        <p:spPr>
          <a:xfrm>
            <a:off x="44942" y="0"/>
            <a:ext cx="3971850" cy="103251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99184" y="8301763"/>
            <a:ext cx="2492568" cy="1985237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4" name="AutoShape 4"/>
          <p:cNvSpPr/>
          <p:nvPr/>
        </p:nvSpPr>
        <p:spPr>
          <a:xfrm>
            <a:off x="1807779" y="2650858"/>
            <a:ext cx="126000" cy="6784023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928687"/>
            <a:ext cx="12860650" cy="1847585"/>
            <a:chOff x="0" y="-133351"/>
            <a:chExt cx="16791932" cy="246344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33351"/>
              <a:ext cx="16791932" cy="1577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2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808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RIASSUMENDO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267201" y="3315363"/>
            <a:ext cx="13258800" cy="6249504"/>
            <a:chOff x="-412455" y="-76062"/>
            <a:chExt cx="17678400" cy="674146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787215"/>
              <a:ext cx="16910344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UNO SGUARDO SOTTO LA SUPERFICIE </a:t>
              </a:r>
              <a:endPara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21932" y="5711290"/>
              <a:ext cx="16794433" cy="954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Già dalle prime analisi dei dati si riscontrano differenze molto importanti all’interno del sistema scolastico, non solo rispetto ai territori, ma anche in relazione al contesto sociale di provenienza.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355577"/>
              <a:ext cx="16910344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SCUOLA SECONDARIA (di I e II gr.)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412455" y="3270984"/>
              <a:ext cx="17678400" cy="7719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325" spc="23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La perdita negli apprendimenti in Italiano e Matematica aumenta al crescere dei gradi scolastici. Rimangono sostanzialmente stabili gli esiti di Inglese</a:t>
              </a:r>
              <a:r>
                <a:rPr kumimoji="0" lang="it-IT" sz="2325" b="0" i="0" u="none" strike="noStrike" kern="1200" cap="none" spc="23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062"/>
              <a:ext cx="16910344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SCUOLA PRIMARIA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5912" y="832585"/>
              <a:ext cx="17150033" cy="7719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Gli esiti della scuola primaria sono sostanzialmente stabili, ma permane la considerevole </a:t>
              </a:r>
              <a:r>
                <a:rPr kumimoji="0" lang="it-IT" sz="2325" b="1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differenza</a:t>
              </a: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it-IT" sz="2325" b="1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tra scuole </a:t>
              </a:r>
              <a:r>
                <a:rPr kumimoji="0" lang="it-IT" sz="2325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e</a:t>
              </a:r>
              <a:r>
                <a:rPr kumimoji="0" lang="it-IT" sz="2325" b="1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tra classi </a:t>
              </a: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nel Mezzogiorno rispetto al resto del Paese.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2562766-2513-4F2A-AB81-EE5EBA4C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8185" y="8340360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l="35277" r="38005"/>
          <a:stretch>
            <a:fillRect/>
          </a:stretch>
        </p:blipFill>
        <p:spPr>
          <a:xfrm>
            <a:off x="44942" y="0"/>
            <a:ext cx="3971850" cy="103251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99184" y="8301763"/>
            <a:ext cx="2492568" cy="1985237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4" name="AutoShape 4"/>
          <p:cNvSpPr/>
          <p:nvPr/>
        </p:nvSpPr>
        <p:spPr>
          <a:xfrm>
            <a:off x="1807779" y="2650858"/>
            <a:ext cx="126000" cy="6784023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928687"/>
            <a:ext cx="12860650" cy="1847585"/>
            <a:chOff x="0" y="-133351"/>
            <a:chExt cx="16791932" cy="246344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33351"/>
              <a:ext cx="16791932" cy="1577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2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600" b="0" i="0" u="none" strike="noStrike" kern="1200" cap="none" spc="808" normalizeH="0" baseline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Inoltre….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2562766-2513-4F2A-AB81-EE5EBA4C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8185" y="8340360"/>
            <a:ext cx="1694566" cy="1921165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A40FBF88-3E3D-1647-BB65-071D5E72384E}"/>
              </a:ext>
            </a:extLst>
          </p:cNvPr>
          <p:cNvSpPr txBox="1"/>
          <p:nvPr/>
        </p:nvSpPr>
        <p:spPr>
          <a:xfrm>
            <a:off x="4866688" y="3725366"/>
            <a:ext cx="11363912" cy="4542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Ulteriori analisi:</a:t>
            </a:r>
          </a:p>
          <a:p>
            <a:pPr marL="914400" lvl="1" indent="-457200">
              <a:lnSpc>
                <a:spcPts val="4500"/>
              </a:lnSpc>
              <a:buFont typeface="Wingdings" pitchFamily="2" charset="2"/>
              <a:buChar char="ü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questionario docenti e dirigenti</a:t>
            </a:r>
          </a:p>
          <a:p>
            <a:pPr marL="914400" lvl="1" indent="-457200">
              <a:lnSpc>
                <a:spcPts val="4500"/>
              </a:lnSpc>
              <a:buFont typeface="Wingdings" pitchFamily="2" charset="2"/>
              <a:buChar char="ü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 approfondimenti tematici (relazione con le chiusure, uso delle tecnologie, ecc.)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Dalle 10.30 del 14.07.2021 sono disponibili online i dati delle classi campione (dati anonimizzati)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Dalle 10.30 del 14.07.2021 sono disponibili i grafici su </a:t>
            </a:r>
            <a:r>
              <a:rPr lang="it-IT" sz="2400" i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tableau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Dall’inizio settembre sono disponibili i dati delle singole scuole</a:t>
            </a:r>
            <a:endParaRPr lang="it-IT" sz="2400" b="1" spc="30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86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4477028" y="4835723"/>
            <a:ext cx="9365641" cy="1145977"/>
            <a:chOff x="14781" y="3575592"/>
            <a:chExt cx="12487521" cy="1527969"/>
          </a:xfrm>
        </p:grpSpPr>
        <p:sp>
          <p:nvSpPr>
            <p:cNvPr id="8" name="TextBox 8"/>
            <p:cNvSpPr txBox="1"/>
            <p:nvPr/>
          </p:nvSpPr>
          <p:spPr>
            <a:xfrm>
              <a:off x="58087" y="3575592"/>
              <a:ext cx="12444215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Grazie per l’attenzione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949044"/>
              <a:ext cx="12445258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60268" y="266700"/>
            <a:ext cx="8283717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65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La distribuzione nei livelli di risultato</a:t>
            </a:r>
          </a:p>
          <a:p>
            <a:pPr algn="r"/>
            <a:r>
              <a:rPr lang="it-IT" sz="40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Grado 5</a:t>
            </a:r>
          </a:p>
        </p:txBody>
      </p:sp>
      <p:sp>
        <p:nvSpPr>
          <p:cNvPr id="7" name="AutoShape 7"/>
          <p:cNvSpPr/>
          <p:nvPr/>
        </p:nvSpPr>
        <p:spPr>
          <a:xfrm>
            <a:off x="0" y="0"/>
            <a:ext cx="2438400" cy="236818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557616" y="1312039"/>
            <a:ext cx="7832625" cy="125413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03905ECA-CF60-4260-9A0C-33744F21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622" y="174335"/>
            <a:ext cx="1694566" cy="1921165"/>
          </a:xfrm>
          <a:prstGeom prst="rect">
            <a:avLst/>
          </a:prstGeom>
        </p:spPr>
      </p:pic>
      <p:sp>
        <p:nvSpPr>
          <p:cNvPr id="36" name="AutoShape 21">
            <a:extLst>
              <a:ext uri="{FF2B5EF4-FFF2-40B4-BE49-F238E27FC236}">
                <a16:creationId xmlns:a16="http://schemas.microsoft.com/office/drawing/2014/main" id="{5BA881D8-844A-4A11-AB8F-C09EB5088A35}"/>
              </a:ext>
            </a:extLst>
          </p:cNvPr>
          <p:cNvSpPr/>
          <p:nvPr/>
        </p:nvSpPr>
        <p:spPr>
          <a:xfrm>
            <a:off x="14058900" y="8267700"/>
            <a:ext cx="3619500" cy="36933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7" name="AutoShape 21">
            <a:extLst>
              <a:ext uri="{FF2B5EF4-FFF2-40B4-BE49-F238E27FC236}">
                <a16:creationId xmlns:a16="http://schemas.microsoft.com/office/drawing/2014/main" id="{883B282E-5805-4529-9753-970CEF26F010}"/>
              </a:ext>
            </a:extLst>
          </p:cNvPr>
          <p:cNvSpPr/>
          <p:nvPr/>
        </p:nvSpPr>
        <p:spPr>
          <a:xfrm>
            <a:off x="609600" y="8267700"/>
            <a:ext cx="3619500" cy="36933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6D02DB8-5EBB-4792-BEFA-A6B876603610}"/>
              </a:ext>
            </a:extLst>
          </p:cNvPr>
          <p:cNvSpPr txBox="1"/>
          <p:nvPr/>
        </p:nvSpPr>
        <p:spPr>
          <a:xfrm>
            <a:off x="1467945" y="8267700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Inglese - </a:t>
            </a:r>
            <a:r>
              <a:rPr lang="it-IT" b="1" i="1" dirty="0"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13C93C4-F0B4-45AE-9876-C8EC00AEB7EF}"/>
              </a:ext>
            </a:extLst>
          </p:cNvPr>
          <p:cNvSpPr txBox="1"/>
          <p:nvPr/>
        </p:nvSpPr>
        <p:spPr>
          <a:xfrm>
            <a:off x="14799760" y="8267700"/>
            <a:ext cx="204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Inglese - </a:t>
            </a:r>
            <a:r>
              <a:rPr lang="it-IT" b="1" i="1" dirty="0">
                <a:latin typeface="Cambria" panose="02040503050406030204" pitchFamily="18" charset="0"/>
                <a:ea typeface="Cambria" panose="02040503050406030204" pitchFamily="18" charset="0"/>
              </a:rPr>
              <a:t>listening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D474C0C-EAF6-0A46-818F-D85D07521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78348"/>
              </p:ext>
            </p:extLst>
          </p:nvPr>
        </p:nvGraphicFramePr>
        <p:xfrm>
          <a:off x="557616" y="3018945"/>
          <a:ext cx="8281584" cy="493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E1E57550-775B-8043-9B4A-D529698F0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5253"/>
              </p:ext>
            </p:extLst>
          </p:nvPr>
        </p:nvGraphicFramePr>
        <p:xfrm>
          <a:off x="9677400" y="3018945"/>
          <a:ext cx="8052984" cy="493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406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3436026"/>
            <a:ext cx="13706072" cy="4702546"/>
            <a:chOff x="0" y="571740"/>
            <a:chExt cx="18274762" cy="495871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740"/>
              <a:ext cx="18274762" cy="247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6"/>
                </a:lnSpc>
              </a:pPr>
              <a:r>
                <a:rPr lang="it-IT" sz="6725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prove INVALSI 2021 della terza secondaria di primo grado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Grado 8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4" name="TextBox 34"/>
          <p:cNvSpPr txBox="1"/>
          <p:nvPr/>
        </p:nvSpPr>
        <p:spPr>
          <a:xfrm>
            <a:off x="483899" y="3122794"/>
            <a:ext cx="899160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PARTECIPAZIONE</a:t>
            </a:r>
          </a:p>
          <a:p>
            <a:r>
              <a:rPr lang="en-US" sz="28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8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916446" y="5793673"/>
            <a:ext cx="7914194" cy="3214765"/>
            <a:chOff x="-57064" y="-58945"/>
            <a:chExt cx="10552259" cy="4286353"/>
          </a:xfrm>
        </p:grpSpPr>
        <p:sp>
          <p:nvSpPr>
            <p:cNvPr id="36" name="TextBox 36"/>
            <p:cNvSpPr txBox="1"/>
            <p:nvPr/>
          </p:nvSpPr>
          <p:spPr>
            <a:xfrm>
              <a:off x="-1" y="-58945"/>
              <a:ext cx="10495196" cy="16803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CAMPIONE: 97,2% </a:t>
              </a:r>
            </a:p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POPOLAZIONE: 93,4%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-57064" y="2194628"/>
              <a:ext cx="10164648" cy="2032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r>
                <a:rPr lang="it-IT" sz="2700" spc="2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modalità online (CBT) ha consentito massima flessibilità e ha permesso di adattare il protocollo di somministrazione alle esigenze delle scuole.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FF904705-B877-449C-9A89-4404A7CFB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75008"/>
              </p:ext>
            </p:extLst>
          </p:nvPr>
        </p:nvGraphicFramePr>
        <p:xfrm>
          <a:off x="9702096" y="2705100"/>
          <a:ext cx="8433505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05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75583" y="879406"/>
            <a:ext cx="8283717" cy="108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In </a:t>
            </a:r>
            <a:r>
              <a:rPr lang="en-US" sz="6500" spc="65" dirty="0" err="1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sintesi</a:t>
            </a:r>
            <a:endParaRPr lang="en-US" sz="6500" spc="65" dirty="0">
              <a:solidFill>
                <a:srgbClr val="FDFDF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4" name="Group 4"/>
          <p:cNvGrpSpPr/>
          <p:nvPr/>
        </p:nvGrpSpPr>
        <p:grpSpPr>
          <a:xfrm>
            <a:off x="1295400" y="4273698"/>
            <a:ext cx="3407129" cy="2850098"/>
            <a:chOff x="-232361" y="-66675"/>
            <a:chExt cx="4542838" cy="3800130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4005677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ITALIANO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32361" y="2237320"/>
              <a:ext cx="4542838" cy="1496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196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- 4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  <a:p>
              <a:pPr>
                <a:lnSpc>
                  <a:spcPts val="2962"/>
                </a:lnSpc>
              </a:pP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0"/>
            <a:ext cx="2438400" cy="236818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557616" y="1312039"/>
            <a:ext cx="7832625" cy="125413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9" name="AutoShape 9"/>
          <p:cNvSpPr/>
          <p:nvPr/>
        </p:nvSpPr>
        <p:spPr>
          <a:xfrm>
            <a:off x="51435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0" name="Group 10"/>
          <p:cNvGrpSpPr/>
          <p:nvPr/>
        </p:nvGrpSpPr>
        <p:grpSpPr>
          <a:xfrm>
            <a:off x="5298721" y="4273698"/>
            <a:ext cx="3461458" cy="2445448"/>
            <a:chOff x="-381000" y="-66675"/>
            <a:chExt cx="4615277" cy="32605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234277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MATEMATICA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81000" y="2210661"/>
              <a:ext cx="4386677" cy="98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193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- 7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92583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4" name="Group 14"/>
          <p:cNvGrpSpPr/>
          <p:nvPr/>
        </p:nvGrpSpPr>
        <p:grpSpPr>
          <a:xfrm>
            <a:off x="9642121" y="4280842"/>
            <a:ext cx="3290008" cy="2461957"/>
            <a:chOff x="0" y="-57150"/>
            <a:chExt cx="4386677" cy="328261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4158077" cy="135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300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INGLESE</a:t>
              </a:r>
            </a:p>
            <a:p>
              <a:r>
                <a:rPr lang="en-US" sz="3300" i="1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242199"/>
              <a:ext cx="4386677" cy="9832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203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33731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8" name="Group 18"/>
          <p:cNvGrpSpPr/>
          <p:nvPr/>
        </p:nvGrpSpPr>
        <p:grpSpPr>
          <a:xfrm>
            <a:off x="13528321" y="4287985"/>
            <a:ext cx="3290008" cy="2451159"/>
            <a:chOff x="-381000" y="-47625"/>
            <a:chExt cx="4386677" cy="326821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4005677" cy="135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300" spc="337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INGLESE</a:t>
              </a:r>
            </a:p>
            <a:p>
              <a:r>
                <a:rPr lang="en-US" sz="3300" i="1" spc="337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381000" y="2237325"/>
              <a:ext cx="4386677" cy="98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201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2" name="AutoShape 22"/>
          <p:cNvSpPr/>
          <p:nvPr/>
        </p:nvSpPr>
        <p:spPr>
          <a:xfrm>
            <a:off x="51435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3" name="AutoShape 23"/>
          <p:cNvSpPr/>
          <p:nvPr/>
        </p:nvSpPr>
        <p:spPr>
          <a:xfrm>
            <a:off x="92583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4" name="AutoShape 24"/>
          <p:cNvSpPr/>
          <p:nvPr/>
        </p:nvSpPr>
        <p:spPr>
          <a:xfrm>
            <a:off x="133731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03905ECA-CF60-4260-9A0C-33744F21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622" y="174335"/>
            <a:ext cx="1694566" cy="192116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44A5A85-8D4B-BC4D-A80B-4F0CF317C01A}"/>
              </a:ext>
            </a:extLst>
          </p:cNvPr>
          <p:cNvSpPr txBox="1"/>
          <p:nvPr/>
        </p:nvSpPr>
        <p:spPr>
          <a:xfrm>
            <a:off x="341622" y="9486900"/>
            <a:ext cx="285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</a:rPr>
              <a:t>Grado 8</a:t>
            </a:r>
          </a:p>
        </p:txBody>
      </p:sp>
    </p:spTree>
    <p:extLst>
      <p:ext uri="{BB962C8B-B14F-4D97-AF65-F5344CB8AC3E}">
        <p14:creationId xmlns:p14="http://schemas.microsoft.com/office/powerpoint/2010/main" val="74214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2469</Words>
  <Application>Microsoft Macintosh PowerPoint</Application>
  <PresentationFormat>Personalizzato</PresentationFormat>
  <Paragraphs>332</Paragraphs>
  <Slides>53</Slides>
  <Notes>53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8" baseType="lpstr">
      <vt:lpstr>Calibri</vt:lpstr>
      <vt:lpstr>Wingdings</vt:lpstr>
      <vt:lpstr>Arial</vt:lpstr>
      <vt:lpstr>Cambria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INVALSI</dc:title>
  <dc:creator>EC</dc:creator>
  <cp:lastModifiedBy>Roberto Ricci</cp:lastModifiedBy>
  <cp:revision>282</cp:revision>
  <cp:lastPrinted>2021-06-21T16:04:49Z</cp:lastPrinted>
  <dcterms:created xsi:type="dcterms:W3CDTF">2006-08-16T00:00:00Z</dcterms:created>
  <dcterms:modified xsi:type="dcterms:W3CDTF">2021-07-16T12:33:16Z</dcterms:modified>
  <dc:identifier>DAEgTiChhiA</dc:identifier>
</cp:coreProperties>
</file>