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sldIdLst>
    <p:sldId id="256" r:id="rId2"/>
    <p:sldId id="368" r:id="rId3"/>
    <p:sldId id="389" r:id="rId4"/>
    <p:sldId id="367" r:id="rId5"/>
    <p:sldId id="391" r:id="rId6"/>
    <p:sldId id="392" r:id="rId7"/>
    <p:sldId id="394" r:id="rId8"/>
    <p:sldId id="393" r:id="rId9"/>
    <p:sldId id="438" r:id="rId10"/>
    <p:sldId id="395" r:id="rId11"/>
    <p:sldId id="397" r:id="rId12"/>
    <p:sldId id="399" r:id="rId13"/>
    <p:sldId id="400" r:id="rId14"/>
    <p:sldId id="401" r:id="rId15"/>
    <p:sldId id="402" r:id="rId16"/>
    <p:sldId id="404" r:id="rId17"/>
    <p:sldId id="403" r:id="rId18"/>
    <p:sldId id="406" r:id="rId19"/>
    <p:sldId id="407" r:id="rId20"/>
    <p:sldId id="405" r:id="rId21"/>
    <p:sldId id="408" r:id="rId22"/>
    <p:sldId id="398" r:id="rId23"/>
    <p:sldId id="409" r:id="rId24"/>
    <p:sldId id="410" r:id="rId25"/>
    <p:sldId id="411" r:id="rId26"/>
    <p:sldId id="412" r:id="rId27"/>
    <p:sldId id="414" r:id="rId28"/>
    <p:sldId id="413" r:id="rId29"/>
    <p:sldId id="416" r:id="rId30"/>
    <p:sldId id="390" r:id="rId31"/>
    <p:sldId id="417" r:id="rId32"/>
    <p:sldId id="418" r:id="rId33"/>
    <p:sldId id="437" r:id="rId34"/>
    <p:sldId id="420" r:id="rId35"/>
    <p:sldId id="422" r:id="rId36"/>
    <p:sldId id="423" r:id="rId37"/>
    <p:sldId id="436" r:id="rId38"/>
    <p:sldId id="425" r:id="rId39"/>
    <p:sldId id="426" r:id="rId40"/>
    <p:sldId id="427" r:id="rId41"/>
    <p:sldId id="428" r:id="rId42"/>
    <p:sldId id="429" r:id="rId43"/>
    <p:sldId id="430" r:id="rId44"/>
    <p:sldId id="432" r:id="rId45"/>
    <p:sldId id="433" r:id="rId46"/>
    <p:sldId id="434" r:id="rId47"/>
    <p:sldId id="435" r:id="rId48"/>
    <p:sldId id="385" r:id="rId49"/>
  </p:sldIdLst>
  <p:sldSz cx="18288000" cy="10287000"/>
  <p:notesSz cx="6797675" cy="9926638"/>
  <p:embeddedFontLst>
    <p:embeddedFont>
      <p:font typeface="Cambria" panose="02040503050406030204" pitchFamily="18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Ricci" initials="RR" lastIdx="1" clrIdx="0">
    <p:extLst>
      <p:ext uri="{19B8F6BF-5375-455C-9EA6-DF929625EA0E}">
        <p15:presenceInfo xmlns:p15="http://schemas.microsoft.com/office/powerpoint/2012/main" userId="S::roberto.ricci@invalsi.it::d35e375d-1428-4600-bbc8-3dcfebcacf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F2600"/>
    <a:srgbClr val="0F2F61"/>
    <a:srgbClr val="679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5" autoAdjust="0"/>
    <p:restoredTop sz="88321" autoAdjust="0"/>
  </p:normalViewPr>
  <p:slideViewPr>
    <p:cSldViewPr>
      <p:cViewPr varScale="1">
        <p:scale>
          <a:sx n="41" d="100"/>
          <a:sy n="41" d="100"/>
        </p:scale>
        <p:origin x="12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80440-ADDB-BD49-9F54-C3DA66A8275B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FDEF6-82C7-884B-B68D-F5610309816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5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3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68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11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827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26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49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75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44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7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0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Anno </a:t>
            </a:r>
            <a:r>
              <a:rPr lang="en-GB" dirty="0" err="1"/>
              <a:t>scolastico</a:t>
            </a:r>
            <a:endParaRPr lang="en-GB" dirty="0"/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Grado 2 = 1 DEV.STD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Grado 5 = 0,5 DEV.STD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6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283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5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96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94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87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55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654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90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3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242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85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89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274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815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060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5211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661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997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375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7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985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004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384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675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169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877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420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522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893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4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4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1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75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7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91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03530" y="0"/>
            <a:ext cx="4784470" cy="382501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3" name="Group 3"/>
          <p:cNvGrpSpPr/>
          <p:nvPr/>
        </p:nvGrpSpPr>
        <p:grpSpPr>
          <a:xfrm>
            <a:off x="12550435" y="2465664"/>
            <a:ext cx="2138011" cy="2138011"/>
            <a:chOff x="0" y="0"/>
            <a:chExt cx="6350000" cy="6350000"/>
          </a:xfrm>
          <a:solidFill>
            <a:srgbClr val="6790A4"/>
          </a:solidFill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2486163" y="2465664"/>
            <a:ext cx="12399475" cy="7253015"/>
            <a:chOff x="0" y="-2071"/>
            <a:chExt cx="13994882" cy="9670687"/>
          </a:xfrm>
        </p:grpSpPr>
        <p:sp>
          <p:nvSpPr>
            <p:cNvPr id="8" name="TextBox 8"/>
            <p:cNvSpPr txBox="1"/>
            <p:nvPr/>
          </p:nvSpPr>
          <p:spPr>
            <a:xfrm>
              <a:off x="0" y="-2071"/>
              <a:ext cx="13889718" cy="693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24"/>
                </a:lnSpc>
              </a:pPr>
              <a:r>
                <a:rPr lang="en-US" sz="3500" spc="385" dirty="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INVALSI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05845"/>
              <a:ext cx="13889718" cy="7875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657"/>
                </a:lnSpc>
              </a:pPr>
              <a:r>
                <a:rPr lang="en-US" sz="8800" spc="-100" dirty="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Le Prove INVALSI al tempo del COVID-19</a:t>
              </a:r>
            </a:p>
            <a:p>
              <a:pPr>
                <a:lnSpc>
                  <a:spcPts val="11657"/>
                </a:lnSpc>
              </a:pPr>
              <a:r>
                <a:rPr lang="en-US" sz="8000" spc="-100" dirty="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8000" spc="-100" dirty="0" err="1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a.s.</a:t>
              </a:r>
              <a:r>
                <a:rPr lang="en-US" sz="8000" spc="-100" dirty="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2020-2021)</a:t>
              </a:r>
            </a:p>
            <a:p>
              <a:pPr>
                <a:lnSpc>
                  <a:spcPts val="11657"/>
                </a:lnSpc>
              </a:pPr>
              <a:endParaRPr lang="en-US" sz="9600" spc="-100" dirty="0">
                <a:solidFill>
                  <a:srgbClr val="FDFDFD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5164" y="7924549"/>
              <a:ext cx="13889718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49"/>
                </a:lnSpc>
              </a:pPr>
              <a:r>
                <a:rPr lang="it-IT" sz="4000" spc="210" dirty="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Anna Maria Ajello  – Presidente INVALSI</a:t>
              </a:r>
            </a:p>
            <a:p>
              <a:pPr>
                <a:lnSpc>
                  <a:spcPts val="3449"/>
                </a:lnSpc>
              </a:pPr>
              <a:endParaRPr lang="it-IT" sz="4000" spc="210" dirty="0">
                <a:solidFill>
                  <a:srgbClr val="FDFDFD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lnSpc>
                  <a:spcPts val="3449"/>
                </a:lnSpc>
              </a:pPr>
              <a:r>
                <a:rPr lang="it-IT" sz="3000" spc="210" dirty="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CNR - Roma, 14 luglio 2021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6220" y="-6998"/>
            <a:ext cx="1284046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3" name="AutoShape 13"/>
          <p:cNvSpPr/>
          <p:nvPr/>
        </p:nvSpPr>
        <p:spPr>
          <a:xfrm>
            <a:off x="6219" y="1028700"/>
            <a:ext cx="10660297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3031A24E-9181-495A-B6E1-031F0B4A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71487" y="437287"/>
            <a:ext cx="2201964" cy="249641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561485" y="2251688"/>
            <a:ext cx="1494936" cy="1494936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  <a:ln>
              <a:solidFill>
                <a:srgbClr val="002060"/>
              </a:solidFill>
            </a:ln>
          </p:spPr>
        </p:sp>
      </p:grpSp>
      <p:sp>
        <p:nvSpPr>
          <p:cNvPr id="11" name="AutoShape 11"/>
          <p:cNvSpPr/>
          <p:nvPr/>
        </p:nvSpPr>
        <p:spPr>
          <a:xfrm>
            <a:off x="17140215" y="2019300"/>
            <a:ext cx="119085" cy="8229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6621" y="2476500"/>
            <a:ext cx="13711934" cy="9267922"/>
            <a:chOff x="345931" y="-218182"/>
            <a:chExt cx="18282578" cy="9772784"/>
          </a:xfrm>
        </p:grpSpPr>
        <p:sp>
          <p:nvSpPr>
            <p:cNvPr id="3" name="TextBox 3"/>
            <p:cNvSpPr txBox="1"/>
            <p:nvPr/>
          </p:nvSpPr>
          <p:spPr>
            <a:xfrm>
              <a:off x="353747" y="-218182"/>
              <a:ext cx="18274762" cy="9772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Aft>
                  <a:spcPts val="3000"/>
                </a:spcAft>
              </a:pPr>
              <a:r>
                <a:rPr lang="it-IT" sz="4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Tre esempi relativi a: </a:t>
              </a:r>
            </a:p>
            <a:p>
              <a:pPr marL="685800" indent="41275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it-IT" sz="4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matematica </a:t>
              </a:r>
            </a:p>
            <a:p>
              <a:pPr marL="685800" indent="41275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it-IT" sz="4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inglese </a:t>
              </a:r>
            </a:p>
            <a:p>
              <a:pPr marL="685800" indent="41275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it-IT" sz="4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comprensione del testo italiano</a:t>
              </a:r>
            </a:p>
            <a:p>
              <a:pPr algn="ctr">
                <a:lnSpc>
                  <a:spcPts val="9616"/>
                </a:lnSpc>
                <a:spcAft>
                  <a:spcPts val="1200"/>
                </a:spcAft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>
                <a:spcAft>
                  <a:spcPts val="1200"/>
                </a:spcAft>
              </a:pPr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685800" indent="-685800" algn="just">
                <a:buFont typeface="Wingdings" panose="05000000000000000000" pitchFamily="2" charset="2"/>
                <a:buChar char="Ø"/>
              </a:pPr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>
                <a:lnSpc>
                  <a:spcPts val="9616"/>
                </a:lnSpc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1466" y="2337016"/>
            <a:ext cx="13706072" cy="7909729"/>
            <a:chOff x="276725" y="-806317"/>
            <a:chExt cx="18274762" cy="8340604"/>
          </a:xfrm>
        </p:grpSpPr>
        <p:sp>
          <p:nvSpPr>
            <p:cNvPr id="3" name="TextBox 3"/>
            <p:cNvSpPr txBox="1"/>
            <p:nvPr/>
          </p:nvSpPr>
          <p:spPr>
            <a:xfrm>
              <a:off x="276725" y="-806317"/>
              <a:ext cx="18274762" cy="8340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per la matematica </a:t>
              </a:r>
            </a:p>
            <a:p>
              <a:pPr algn="just">
                <a:spcAft>
                  <a:spcPts val="1200"/>
                </a:spcAft>
              </a:pPr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 risposte giuste attese non dovrebbero creare problemi nella correzione: </a:t>
              </a:r>
            </a:p>
            <a:p>
              <a:pPr algn="ctr">
                <a:spcAft>
                  <a:spcPts val="1200"/>
                </a:spcAft>
              </a:pPr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2+2 =4</a:t>
              </a: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</a:t>
              </a:r>
            </a:p>
            <a:p>
              <a:pPr algn="just">
                <a:spcAft>
                  <a:spcPts val="1200"/>
                </a:spcAft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verità inoppugnabile</a:t>
              </a:r>
            </a:p>
            <a:p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>
                <a:lnSpc>
                  <a:spcPts val="9616"/>
                </a:lnSpc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2810" y="1867107"/>
            <a:ext cx="13706072" cy="6882653"/>
            <a:chOff x="-79656" y="-1296664"/>
            <a:chExt cx="18274762" cy="7257579"/>
          </a:xfrm>
        </p:grpSpPr>
        <p:sp>
          <p:nvSpPr>
            <p:cNvPr id="3" name="TextBox 3"/>
            <p:cNvSpPr txBox="1"/>
            <p:nvPr/>
          </p:nvSpPr>
          <p:spPr>
            <a:xfrm>
              <a:off x="-79656" y="-1296664"/>
              <a:ext cx="18274762" cy="725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Aft>
                  <a:spcPts val="3600"/>
                </a:spcAft>
              </a:pPr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per la matematica </a:t>
              </a:r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/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per le risposte univoche, quelle che prevedono una sola risposta  - es. 15, 6 o una parola - si potrebbe contare sulla sola correzione automatica</a:t>
              </a:r>
            </a:p>
            <a:p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>
                <a:lnSpc>
                  <a:spcPts val="9616"/>
                </a:lnSpc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64884" y="2459761"/>
            <a:ext cx="13706072" cy="5350387"/>
            <a:chOff x="108618" y="-111390"/>
            <a:chExt cx="18274762" cy="5641843"/>
          </a:xfrm>
        </p:grpSpPr>
        <p:sp>
          <p:nvSpPr>
            <p:cNvPr id="3" name="TextBox 3"/>
            <p:cNvSpPr txBox="1"/>
            <p:nvPr/>
          </p:nvSpPr>
          <p:spPr>
            <a:xfrm>
              <a:off x="108618" y="-111390"/>
              <a:ext cx="18274762" cy="5561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 variazioni di scrittura degli studenti sono moltissime: </a:t>
              </a:r>
            </a:p>
            <a:p>
              <a:pPr algn="just"/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un team di esperti disciplinari e di docenti esamina ogni risposta che il computer considera errata</a:t>
              </a:r>
              <a:endParaRPr lang="it-IT" sz="6725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>
                <a:lnSpc>
                  <a:spcPts val="9616"/>
                </a:lnSpc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9752" y="1930437"/>
            <a:ext cx="13706072" cy="5879711"/>
            <a:chOff x="35109" y="-669548"/>
            <a:chExt cx="18274762" cy="6200001"/>
          </a:xfrm>
        </p:grpSpPr>
        <p:sp>
          <p:nvSpPr>
            <p:cNvPr id="3" name="TextBox 3"/>
            <p:cNvSpPr txBox="1"/>
            <p:nvPr/>
          </p:nvSpPr>
          <p:spPr>
            <a:xfrm>
              <a:off x="35109" y="-669548"/>
              <a:ext cx="18274762" cy="6133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griglia di correzione usata dal computer è costruita durante il </a:t>
              </a:r>
              <a:r>
                <a:rPr lang="it-IT" sz="5400" spc="67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pre</a:t>
              </a: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-test (18 mesi, «una lunga gravidanza» prima di produrre un item definitivo). </a:t>
              </a:r>
            </a:p>
            <a:p>
              <a:pPr algn="just"/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/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 risposte non previste, ma giuste entrano a far parte delle alternative</a:t>
              </a: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1771" y="1889831"/>
            <a:ext cx="13706072" cy="5920317"/>
            <a:chOff x="237801" y="-712366"/>
            <a:chExt cx="18274762" cy="6242819"/>
          </a:xfrm>
        </p:grpSpPr>
        <p:sp>
          <p:nvSpPr>
            <p:cNvPr id="3" name="TextBox 3"/>
            <p:cNvSpPr txBox="1"/>
            <p:nvPr/>
          </p:nvSpPr>
          <p:spPr>
            <a:xfrm>
              <a:off x="237801" y="-712366"/>
              <a:ext cx="18274762" cy="6133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Obiettivo principale: </a:t>
              </a:r>
            </a:p>
            <a:p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 perdere nemmeno una delle risposte </a:t>
              </a: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che si possono considerare giuste, anche se non previste. </a:t>
              </a:r>
            </a:p>
            <a:p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INVALSI impara anche da questi esiti…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2869" y="3814750"/>
            <a:ext cx="14395818" cy="3995398"/>
            <a:chOff x="345931" y="1317411"/>
            <a:chExt cx="19194423" cy="4213042"/>
          </a:xfrm>
        </p:grpSpPr>
        <p:sp>
          <p:nvSpPr>
            <p:cNvPr id="3" name="TextBox 3"/>
            <p:cNvSpPr txBox="1"/>
            <p:nvPr/>
          </p:nvSpPr>
          <p:spPr>
            <a:xfrm>
              <a:off x="1265592" y="1317411"/>
              <a:ext cx="18274762" cy="876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Un esempio di prova di matematica….</a:t>
              </a:r>
              <a:endParaRPr lang="it-IT" sz="54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2F3D52E-CD5B-412C-A5D9-BBB43DC614F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31" y="984594"/>
            <a:ext cx="12752938" cy="773774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BA67EF-979F-4B5E-9087-B2AC0BBDF51E}"/>
              </a:ext>
            </a:extLst>
          </p:cNvPr>
          <p:cNvSpPr txBox="1"/>
          <p:nvPr/>
        </p:nvSpPr>
        <p:spPr>
          <a:xfrm>
            <a:off x="2663778" y="8761077"/>
            <a:ext cx="11507888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0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(Risposta corretta : p=3b+10)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55135BF-8368-4342-9850-6046D5B93812}"/>
              </a:ext>
            </a:extLst>
          </p:cNvPr>
          <p:cNvSpPr txBox="1"/>
          <p:nvPr/>
        </p:nvSpPr>
        <p:spPr>
          <a:xfrm>
            <a:off x="10604058" y="91537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Fonte: Dott.ssa Stefania Pozio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92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54946CC7-2129-4061-A5C5-8AA1E873E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52" y="2178409"/>
            <a:ext cx="14846537" cy="61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2869" y="3814750"/>
            <a:ext cx="14395818" cy="3995398"/>
            <a:chOff x="345931" y="1317411"/>
            <a:chExt cx="19194423" cy="4213042"/>
          </a:xfrm>
        </p:grpSpPr>
        <p:sp>
          <p:nvSpPr>
            <p:cNvPr id="3" name="TextBox 3"/>
            <p:cNvSpPr txBox="1"/>
            <p:nvPr/>
          </p:nvSpPr>
          <p:spPr>
            <a:xfrm>
              <a:off x="1265592" y="1317411"/>
              <a:ext cx="18274762" cy="876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Un esempio di prova di inglese….</a:t>
              </a:r>
              <a:endParaRPr lang="it-IT" sz="54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9405" y="2095500"/>
            <a:ext cx="6537643" cy="3249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15"/>
              </a:lnSpc>
            </a:pPr>
            <a:r>
              <a:rPr lang="it-IT" sz="6000" spc="684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INTERVENTO ARTICOLATO IN DUE PARTI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827222" y="5038283"/>
            <a:ext cx="6522339" cy="1718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620"/>
              </a:lnSpc>
              <a:buFont typeface="Wingdings" panose="05000000000000000000" pitchFamily="2" charset="2"/>
              <a:buChar char="§"/>
            </a:pPr>
            <a:r>
              <a:rPr lang="en-US" sz="3300" spc="495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rPr>
              <a:t>IMPLICAZIONI EDUCATIVE DELLE PROVE NELLA PANDEMIA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27222" y="2881837"/>
            <a:ext cx="6522339" cy="1128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620"/>
              </a:lnSpc>
              <a:buFont typeface="Wingdings" panose="05000000000000000000" pitchFamily="2" charset="2"/>
              <a:buChar char="§"/>
            </a:pPr>
            <a:r>
              <a:rPr lang="en-US" sz="3300" spc="495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rPr>
              <a:t>CARATTERISTICHE DELLE PROVE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6986340" y="0"/>
            <a:ext cx="1301660" cy="1950007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13" name="AutoShape 13"/>
          <p:cNvSpPr/>
          <p:nvPr/>
        </p:nvSpPr>
        <p:spPr>
          <a:xfrm>
            <a:off x="2839405" y="869315"/>
            <a:ext cx="15067595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14" name="AutoShape 14"/>
          <p:cNvSpPr/>
          <p:nvPr/>
        </p:nvSpPr>
        <p:spPr>
          <a:xfrm>
            <a:off x="0" y="8301763"/>
            <a:ext cx="1284046" cy="1985237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15" name="AutoShape 15"/>
          <p:cNvSpPr/>
          <p:nvPr/>
        </p:nvSpPr>
        <p:spPr>
          <a:xfrm>
            <a:off x="476791" y="2441886"/>
            <a:ext cx="120038" cy="7099102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6" name="Group 16"/>
          <p:cNvGrpSpPr/>
          <p:nvPr/>
        </p:nvGrpSpPr>
        <p:grpSpPr>
          <a:xfrm rot="3994440">
            <a:off x="16417458" y="8840616"/>
            <a:ext cx="1070669" cy="1075468"/>
            <a:chOff x="14167" y="3"/>
            <a:chExt cx="6321665" cy="6350000"/>
          </a:xfrm>
          <a:solidFill>
            <a:srgbClr val="0F2F61"/>
          </a:solidFill>
        </p:grpSpPr>
        <p:sp>
          <p:nvSpPr>
            <p:cNvPr id="17" name="Freeform 17"/>
            <p:cNvSpPr/>
            <p:nvPr/>
          </p:nvSpPr>
          <p:spPr>
            <a:xfrm>
              <a:off x="14167" y="3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994440">
            <a:off x="17010734" y="9277272"/>
            <a:ext cx="677655" cy="677655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9C92DF3-F8A3-4C6E-889D-EACAADE607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023" y="520721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42869" y="7271474"/>
            <a:ext cx="13187175" cy="53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endParaRPr lang="it-IT" sz="3300" i="1" spc="495" dirty="0">
              <a:solidFill>
                <a:srgbClr val="0F2F6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6DDFD8F-FA42-45D5-8596-A3719C94895D}"/>
              </a:ext>
            </a:extLst>
          </p:cNvPr>
          <p:cNvSpPr txBox="1"/>
          <p:nvPr/>
        </p:nvSpPr>
        <p:spPr>
          <a:xfrm>
            <a:off x="2015543" y="2724618"/>
            <a:ext cx="13696568" cy="366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Il testo è una brochure autentica e contiene formulazioni non ovvie, ma le domande poste agli studenti riguardano soltanto gli aspetti più comprensibili e noti per uno studente di grado 8 (l’antica terza media):  A2 livello atteso</a:t>
            </a:r>
          </a:p>
        </p:txBody>
      </p:sp>
    </p:spTree>
    <p:extLst>
      <p:ext uri="{BB962C8B-B14F-4D97-AF65-F5344CB8AC3E}">
        <p14:creationId xmlns:p14="http://schemas.microsoft.com/office/powerpoint/2010/main" val="34782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55135BF-8368-4342-9850-6046D5B93812}"/>
              </a:ext>
            </a:extLst>
          </p:cNvPr>
          <p:cNvSpPr txBox="1"/>
          <p:nvPr/>
        </p:nvSpPr>
        <p:spPr>
          <a:xfrm>
            <a:off x="10572462" y="949426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Fonte: Prof.</a:t>
            </a:r>
            <a:r>
              <a:rPr lang="it-IT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ssa Patrizia </a:t>
            </a:r>
            <a:r>
              <a:rPr lang="it-IT" spc="67" dirty="0" err="1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Calanchini</a:t>
            </a:r>
            <a:r>
              <a:rPr lang="it-IT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 Monti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AC2C028-13D5-4A82-8ECA-EDBE3D59BF36}"/>
              </a:ext>
            </a:extLst>
          </p:cNvPr>
          <p:cNvSpPr txBox="1"/>
          <p:nvPr/>
        </p:nvSpPr>
        <p:spPr>
          <a:xfrm>
            <a:off x="2672948" y="642782"/>
            <a:ext cx="10896600" cy="2224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2720" algn="just">
              <a:spcBef>
                <a:spcPts val="460"/>
              </a:spcBef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pub in Bath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2720" algn="just">
              <a:spcBef>
                <a:spcPts val="93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Read the text about a pub in Bath.</a:t>
            </a:r>
            <a:endParaRPr lang="it-IT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55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2720" marR="3981450" algn="just"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Answer the questions (1-5). Use a maximum of 4 words. Write your answers in the box. </a:t>
            </a:r>
            <a:r>
              <a:rPr lang="it-IT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first one (0) </a:t>
            </a:r>
            <a:r>
              <a:rPr lang="it-IT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it-IT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 </a:t>
            </a:r>
            <a:r>
              <a:rPr lang="it-IT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example</a:t>
            </a:r>
            <a:r>
              <a:rPr lang="it-IT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image3.jpeg" descr="Immagine che contiene testo  Descrizione generata automaticamente">
            <a:extLst>
              <a:ext uri="{FF2B5EF4-FFF2-40B4-BE49-F238E27FC236}">
                <a16:creationId xmlns:a16="http://schemas.microsoft.com/office/drawing/2014/main" id="{E8863852-161A-4CCD-80B5-CCAFC4F74CE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6801" y="2557506"/>
            <a:ext cx="9486285" cy="68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03371" y="7807755"/>
            <a:ext cx="13187175" cy="53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endParaRPr lang="it-IT" sz="3300" i="1" spc="495" dirty="0">
              <a:solidFill>
                <a:srgbClr val="0F2F6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9FDB616-0A97-4DD6-9EFD-6C88E3412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688" y="1616439"/>
            <a:ext cx="13870338" cy="76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03371" y="7807755"/>
            <a:ext cx="13187175" cy="53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endParaRPr lang="it-IT" sz="3300" i="1" spc="495" dirty="0">
              <a:solidFill>
                <a:srgbClr val="0F2F6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6A415E2-2FB7-4B86-95B0-8D55F5C9F356}"/>
              </a:ext>
            </a:extLst>
          </p:cNvPr>
          <p:cNvSpPr txBox="1"/>
          <p:nvPr/>
        </p:nvSpPr>
        <p:spPr>
          <a:xfrm>
            <a:off x="2021119" y="935599"/>
            <a:ext cx="9144000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2720" algn="just">
              <a:spcBef>
                <a:spcPts val="460"/>
              </a:spcBef>
            </a:pPr>
            <a:r>
              <a:rPr lang="it-IT" sz="40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Key</a:t>
            </a:r>
            <a:r>
              <a:rPr lang="it-IT" sz="32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 (LE RISPOSTE GIUSTE ATTESE)</a:t>
            </a:r>
          </a:p>
          <a:p>
            <a:pPr marL="172720" algn="just">
              <a:spcBef>
                <a:spcPts val="460"/>
              </a:spcBef>
            </a:pPr>
            <a:endParaRPr lang="it-IT" sz="3200" spc="67" dirty="0">
              <a:solidFill>
                <a:srgbClr val="0F2F6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8C95EA2-17F0-4F78-A61D-7415C41FF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536" y="1733062"/>
            <a:ext cx="11691164" cy="78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9861" y="1732803"/>
            <a:ext cx="13706072" cy="7422545"/>
            <a:chOff x="-338078" y="-877949"/>
            <a:chExt cx="18274762" cy="7826879"/>
          </a:xfrm>
        </p:grpSpPr>
        <p:sp>
          <p:nvSpPr>
            <p:cNvPr id="3" name="TextBox 3"/>
            <p:cNvSpPr txBox="1"/>
            <p:nvPr/>
          </p:nvSpPr>
          <p:spPr>
            <a:xfrm>
              <a:off x="-338078" y="-877949"/>
              <a:ext cx="18274762" cy="7826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72720" algn="just">
                <a:spcBef>
                  <a:spcPts val="460"/>
                </a:spcBef>
                <a:spcAft>
                  <a:spcPts val="1200"/>
                </a:spcAft>
              </a:pPr>
              <a:r>
                <a:rPr lang="it-IT" sz="40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Sono previste più risposte corrette.</a:t>
              </a:r>
              <a:endParaRPr lang="it-IT" sz="40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172720" algn="just">
                <a:spcBef>
                  <a:spcPts val="460"/>
                </a:spcBef>
                <a:spcAft>
                  <a:spcPts val="1200"/>
                </a:spcAft>
              </a:pPr>
              <a:r>
                <a:rPr lang="it-IT" sz="40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Anche qui gli esperti che correggono le prove </a:t>
              </a:r>
              <a:r>
                <a:rPr lang="it-IT" sz="40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fanno attenzione alla comprensione da parte dello studente tanto che se la grafia di un termine non è del tutto corretta </a:t>
              </a:r>
              <a:r>
                <a:rPr lang="it-IT" sz="40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(es. una </a:t>
              </a:r>
              <a:r>
                <a:rPr lang="it-IT" sz="4000" spc="67" dirty="0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‘r’ </a:t>
              </a:r>
              <a:r>
                <a:rPr lang="it-IT" sz="40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spostata di posizione) </a:t>
              </a:r>
              <a:r>
                <a:rPr lang="it-IT" sz="40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si accetta lo stesso purché si riconosca la comprensione da parte dello studente.</a:t>
              </a:r>
            </a:p>
            <a:p>
              <a:pPr marL="172720" algn="just">
                <a:spcBef>
                  <a:spcPts val="460"/>
                </a:spcBef>
              </a:pPr>
              <a:r>
                <a:rPr lang="it-IT" sz="40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Questa tolleranza si deve al fatto che </a:t>
              </a:r>
              <a:r>
                <a:rPr lang="it-IT" sz="40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 è una prova di scrittura ma appunto di comprensione</a:t>
              </a:r>
              <a:r>
                <a:rPr lang="it-IT" sz="40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e quella si mira a verificare. </a:t>
              </a:r>
            </a:p>
            <a:p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2869" y="3462136"/>
            <a:ext cx="14592909" cy="4348012"/>
            <a:chOff x="345931" y="945589"/>
            <a:chExt cx="19457211" cy="4584864"/>
          </a:xfrm>
        </p:grpSpPr>
        <p:sp>
          <p:nvSpPr>
            <p:cNvPr id="3" name="TextBox 3"/>
            <p:cNvSpPr txBox="1"/>
            <p:nvPr/>
          </p:nvSpPr>
          <p:spPr>
            <a:xfrm>
              <a:off x="1528380" y="945589"/>
              <a:ext cx="18274762" cy="1752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Un esempio di prova di comprensione del testo italiano…</a:t>
              </a:r>
              <a:endParaRPr lang="it-IT" sz="54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508F88C-5A92-44AF-82B5-8A759D40C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628900"/>
            <a:ext cx="13388093" cy="435561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553200" y="4914900"/>
            <a:ext cx="2057400" cy="685800"/>
          </a:xfrm>
          <a:prstGeom prst="rect">
            <a:avLst/>
          </a:prstGeom>
          <a:solidFill>
            <a:srgbClr val="FDF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209800" y="7148943"/>
            <a:ext cx="6836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it-IT" sz="40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Risposta corretta:</a:t>
            </a:r>
            <a:r>
              <a:rPr lang="it-IT" sz="40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4000" b="1" i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Tuffarsi</a:t>
            </a:r>
            <a:r>
              <a:rPr lang="it-IT" sz="40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)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1112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0AED962-131B-4A91-A889-EF8B60075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30270"/>
            <a:ext cx="9870278" cy="846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1523" y="1093451"/>
            <a:ext cx="15162756" cy="8679299"/>
            <a:chOff x="345931" y="735404"/>
            <a:chExt cx="19604631" cy="9152092"/>
          </a:xfrm>
        </p:grpSpPr>
        <p:sp>
          <p:nvSpPr>
            <p:cNvPr id="3" name="TextBox 3"/>
            <p:cNvSpPr txBox="1"/>
            <p:nvPr/>
          </p:nvSpPr>
          <p:spPr>
            <a:xfrm>
              <a:off x="1675800" y="735404"/>
              <a:ext cx="18274762" cy="9152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it-IT" sz="36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Risposta corretta originale: </a:t>
              </a:r>
              <a:r>
                <a:rPr lang="it-IT" sz="36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Tuffarsi</a:t>
              </a:r>
            </a:p>
            <a:p>
              <a:pPr>
                <a:spcAft>
                  <a:spcPts val="2000"/>
                </a:spcAft>
              </a:pPr>
              <a:r>
                <a:rPr lang="it-IT" sz="36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Dopo </a:t>
              </a:r>
              <a:r>
                <a:rPr lang="it-IT" sz="3600" spc="67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pretest</a:t>
              </a:r>
              <a:r>
                <a:rPr lang="it-IT" sz="36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: aggiunto </a:t>
              </a:r>
              <a:r>
                <a:rPr lang="it-IT" sz="36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Tuffare</a:t>
              </a:r>
              <a:r>
                <a:rPr lang="it-IT" sz="36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</a:t>
              </a:r>
            </a:p>
            <a:p>
              <a:pPr>
                <a:spcBef>
                  <a:spcPts val="1500"/>
                </a:spcBef>
              </a:pPr>
              <a:r>
                <a:rPr lang="it-IT" sz="36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Accettate</a:t>
              </a:r>
              <a:r>
                <a:rPr lang="it-IT" sz="36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le seguenti varianti grafiche: «tuffare» 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it-IT" sz="36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con il punto </a:t>
              </a:r>
              <a:r>
                <a:rPr lang="it-IT" sz="3600" spc="67" dirty="0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finale</a:t>
              </a:r>
              <a:endParaRPr lang="it-IT" sz="36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it-IT" sz="36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con maiuscola o </a:t>
              </a:r>
              <a:r>
                <a:rPr lang="it-IT" sz="3600" spc="67" dirty="0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minuscola</a:t>
              </a:r>
              <a:endParaRPr lang="it-IT" sz="36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it-IT" sz="36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tutto maiuscola o tutto </a:t>
              </a:r>
              <a:r>
                <a:rPr lang="it-IT" sz="3600" spc="67" dirty="0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minuscola</a:t>
              </a:r>
              <a:endParaRPr lang="it-IT" sz="36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it-IT" sz="36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con una lettera </a:t>
              </a:r>
              <a:r>
                <a:rPr lang="it-IT" sz="3600" spc="67" dirty="0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errata</a:t>
              </a:r>
              <a:endParaRPr lang="it-IT" sz="36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685800" indent="-685800"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it-IT" sz="36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con doppie sbagliate</a:t>
              </a:r>
            </a:p>
            <a:p>
              <a:r>
                <a:rPr lang="it-IT" sz="36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 accettati </a:t>
              </a:r>
              <a:r>
                <a:rPr lang="it-IT" sz="36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termini che davano luogo a parole con significati diversi dove non è possibile sapere </a:t>
              </a:r>
            </a:p>
            <a:p>
              <a:r>
                <a:rPr lang="it-IT" sz="36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se l’errore è nella lettera inserita per sbaglio o meno</a:t>
              </a:r>
            </a:p>
            <a:p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endParaRPr lang="it-IT" sz="54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A188752-B1F9-49DC-952F-84EBA1E5C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7985015"/>
            <a:ext cx="11661707" cy="2509513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2FDCAEE-CD77-4D38-8673-43A7BD15632F}"/>
              </a:ext>
            </a:extLst>
          </p:cNvPr>
          <p:cNvSpPr txBox="1"/>
          <p:nvPr/>
        </p:nvSpPr>
        <p:spPr>
          <a:xfrm>
            <a:off x="10604058" y="91537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Fonte: Dott.ssa Antonella Mastrogiovanni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40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8317" y="2464738"/>
            <a:ext cx="13706072" cy="8425383"/>
            <a:chOff x="-101778" y="-1847326"/>
            <a:chExt cx="18274762" cy="8884347"/>
          </a:xfrm>
        </p:grpSpPr>
        <p:sp>
          <p:nvSpPr>
            <p:cNvPr id="3" name="TextBox 3"/>
            <p:cNvSpPr txBox="1"/>
            <p:nvPr/>
          </p:nvSpPr>
          <p:spPr>
            <a:xfrm>
              <a:off x="-101778" y="-1847326"/>
              <a:ext cx="18274762" cy="8884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Ambiti disciplinari/contenutistici diversi: 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correzione accurata come attivo controllo dovuto alla complementarità delle competenze presenti nei team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risultati informativi per docenti, studenti e INVALSI </a:t>
              </a:r>
              <a:r>
                <a:rPr lang="it-IT" sz="4400" spc="67" dirty="0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stesso: </a:t>
              </a:r>
              <a:r>
                <a:rPr lang="it-IT" sz="4400" b="1" spc="67" dirty="0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una 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rilevazione campionaria non potrebbe rivestire questa funzione</a:t>
              </a:r>
            </a:p>
            <a:p>
              <a:pPr algn="ctr"/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>
                <a:lnSpc>
                  <a:spcPts val="9616"/>
                </a:lnSpc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6652" y="2943478"/>
            <a:ext cx="12232648" cy="6487769"/>
            <a:chOff x="69141" y="-970458"/>
            <a:chExt cx="14226153" cy="8650358"/>
          </a:xfrm>
        </p:grpSpPr>
        <p:sp>
          <p:nvSpPr>
            <p:cNvPr id="3" name="TextBox 3"/>
            <p:cNvSpPr txBox="1"/>
            <p:nvPr/>
          </p:nvSpPr>
          <p:spPr>
            <a:xfrm>
              <a:off x="69141" y="-970458"/>
              <a:ext cx="13020023" cy="2355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244"/>
                </a:lnSpc>
              </a:pPr>
              <a:r>
                <a:rPr lang="en-US" sz="5175" spc="569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Prima </a:t>
              </a:r>
              <a:r>
                <a:rPr lang="en-US" sz="5175" spc="569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parte</a:t>
              </a:r>
              <a:r>
                <a:rPr lang="en-US" sz="5175" spc="569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:</a:t>
              </a:r>
            </a:p>
            <a:p>
              <a:pPr algn="r">
                <a:lnSpc>
                  <a:spcPts val="7244"/>
                </a:lnSpc>
              </a:pPr>
              <a:r>
                <a:rPr lang="en-US" sz="5175" b="1" spc="569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CORREZIONE DELLE PROVE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46125" y="1811627"/>
              <a:ext cx="13949169" cy="58682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it-IT" sz="4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Nella presentazione del Rapporto 2019 (luglio 2019): sensatezza e autenticità delle prove</a:t>
              </a:r>
            </a:p>
            <a:p>
              <a:endParaRPr lang="it-IT" sz="44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r>
                <a:rPr lang="it-IT" sz="5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Obiettivo: </a:t>
              </a:r>
              <a:r>
                <a:rPr lang="it-IT" sz="5400" b="1" i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far conoscere le prove, contribuire alla cultura della valutazione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0"/>
            <a:ext cx="4403470" cy="3558314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7" name="AutoShape 7"/>
          <p:cNvSpPr/>
          <p:nvPr/>
        </p:nvSpPr>
        <p:spPr>
          <a:xfrm>
            <a:off x="1028700" y="2344329"/>
            <a:ext cx="119085" cy="7752171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16968725" y="11663"/>
            <a:ext cx="1319275" cy="1914778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9" name="Group 9"/>
          <p:cNvGrpSpPr/>
          <p:nvPr/>
        </p:nvGrpSpPr>
        <p:grpSpPr>
          <a:xfrm rot="-6582049">
            <a:off x="2330798" y="5866781"/>
            <a:ext cx="2138011" cy="2138011"/>
            <a:chOff x="0" y="0"/>
            <a:chExt cx="6350000" cy="6350000"/>
          </a:xfrm>
          <a:solidFill>
            <a:srgbClr val="0F2F61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6582049">
            <a:off x="1696641" y="5472945"/>
            <a:ext cx="1494936" cy="1494936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7707632" y="1028700"/>
            <a:ext cx="10351768" cy="125413"/>
          </a:xfrm>
          <a:prstGeom prst="rect">
            <a:avLst/>
          </a:prstGeom>
          <a:solidFill>
            <a:srgbClr val="0F2F61"/>
          </a:solidFill>
        </p:spPr>
      </p:sp>
      <p:pic>
        <p:nvPicPr>
          <p:cNvPr id="14" name="Picture 19">
            <a:extLst>
              <a:ext uri="{FF2B5EF4-FFF2-40B4-BE49-F238E27FC236}">
                <a16:creationId xmlns:a16="http://schemas.microsoft.com/office/drawing/2014/main" id="{7D120584-3B89-45A7-8B30-5619D82E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9202" y="571500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73026" y="2344329"/>
            <a:ext cx="12108676" cy="5143454"/>
            <a:chOff x="0" y="389227"/>
            <a:chExt cx="14081978" cy="6857938"/>
          </a:xfrm>
        </p:grpSpPr>
        <p:sp>
          <p:nvSpPr>
            <p:cNvPr id="3" name="TextBox 3"/>
            <p:cNvSpPr txBox="1"/>
            <p:nvPr/>
          </p:nvSpPr>
          <p:spPr>
            <a:xfrm>
              <a:off x="0" y="389227"/>
              <a:ext cx="13020023" cy="4814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244"/>
                </a:lnSpc>
              </a:pPr>
              <a:r>
                <a:rPr lang="en-US" sz="5175" spc="569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Seconda</a:t>
              </a:r>
              <a:r>
                <a:rPr lang="en-US" sz="5175" spc="569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5175" spc="569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parte</a:t>
              </a:r>
              <a:r>
                <a:rPr lang="en-US" sz="5175" spc="569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:</a:t>
              </a:r>
            </a:p>
            <a:p>
              <a:pPr algn="r">
                <a:lnSpc>
                  <a:spcPts val="7244"/>
                </a:lnSpc>
              </a:pPr>
              <a:r>
                <a:rPr lang="en-US" sz="4800" b="1" spc="569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 </a:t>
              </a:r>
              <a:r>
                <a:rPr lang="it-IT" sz="4800" b="1" spc="569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CONSEGUENZE DELLA PANDEMIA SUL PIANO EDUCATIVO</a:t>
              </a:r>
              <a:endParaRPr lang="en-US" sz="4800" b="1" spc="569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61955" y="6139169"/>
              <a:ext cx="13020023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it-IT" sz="5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Alcune considerazioni generali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0"/>
            <a:ext cx="4403470" cy="3558314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7" name="AutoShape 7"/>
          <p:cNvSpPr/>
          <p:nvPr/>
        </p:nvSpPr>
        <p:spPr>
          <a:xfrm>
            <a:off x="1028700" y="2344329"/>
            <a:ext cx="119085" cy="7752171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16968725" y="11663"/>
            <a:ext cx="1319275" cy="1914778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9" name="Group 9"/>
          <p:cNvGrpSpPr/>
          <p:nvPr/>
        </p:nvGrpSpPr>
        <p:grpSpPr>
          <a:xfrm rot="-6582049">
            <a:off x="4052079" y="6425765"/>
            <a:ext cx="2138011" cy="2138011"/>
            <a:chOff x="0" y="0"/>
            <a:chExt cx="6350000" cy="6350000"/>
          </a:xfrm>
          <a:solidFill>
            <a:srgbClr val="0F2F61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6582049">
            <a:off x="3608030" y="6188319"/>
            <a:ext cx="1494936" cy="1494936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7707632" y="1028700"/>
            <a:ext cx="10351768" cy="125413"/>
          </a:xfrm>
          <a:prstGeom prst="rect">
            <a:avLst/>
          </a:prstGeom>
          <a:solidFill>
            <a:srgbClr val="0F2F61"/>
          </a:solidFill>
        </p:spPr>
      </p:sp>
      <p:pic>
        <p:nvPicPr>
          <p:cNvPr id="14" name="Picture 19">
            <a:extLst>
              <a:ext uri="{FF2B5EF4-FFF2-40B4-BE49-F238E27FC236}">
                <a16:creationId xmlns:a16="http://schemas.microsoft.com/office/drawing/2014/main" id="{7D120584-3B89-45A7-8B30-5619D82E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9202" y="571500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9089" y="1739778"/>
            <a:ext cx="13706072" cy="7859716"/>
            <a:chOff x="71577" y="-2002980"/>
            <a:chExt cx="18274762" cy="8287866"/>
          </a:xfrm>
        </p:grpSpPr>
        <p:sp>
          <p:nvSpPr>
            <p:cNvPr id="3" name="TextBox 3"/>
            <p:cNvSpPr txBox="1"/>
            <p:nvPr/>
          </p:nvSpPr>
          <p:spPr>
            <a:xfrm>
              <a:off x="71577" y="-2002980"/>
              <a:ext cx="18274762" cy="8287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Indagini internazionali con tecniche e misure diverse: </a:t>
              </a:r>
            </a:p>
            <a:p>
              <a:pPr marL="685800" indent="-685800" algn="just">
                <a:lnSpc>
                  <a:spcPts val="9616"/>
                </a:lnSpc>
                <a:buFont typeface="Wingdings" panose="05000000000000000000" pitchFamily="2" charset="2"/>
                <a:buChar char="Ø"/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UNESCO 2020</a:t>
              </a:r>
            </a:p>
            <a:p>
              <a:pPr marL="685800" indent="-685800" algn="just">
                <a:lnSpc>
                  <a:spcPts val="9616"/>
                </a:lnSpc>
                <a:buFont typeface="Wingdings" panose="05000000000000000000" pitchFamily="2" charset="2"/>
                <a:buChar char="Ø"/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Francia </a:t>
              </a:r>
            </a:p>
            <a:p>
              <a:pPr marL="685800" indent="-685800" algn="just">
                <a:lnSpc>
                  <a:spcPts val="9616"/>
                </a:lnSpc>
                <a:buFont typeface="Wingdings" panose="05000000000000000000" pitchFamily="2" charset="2"/>
                <a:buChar char="Ø"/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Olanda</a:t>
              </a:r>
            </a:p>
            <a:p>
              <a:pPr marL="685800" indent="-685800" algn="just">
                <a:lnSpc>
                  <a:spcPts val="9616"/>
                </a:lnSpc>
                <a:buFont typeface="Wingdings" panose="05000000000000000000" pitchFamily="2" charset="2"/>
                <a:buChar char="Ø"/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USA</a:t>
              </a:r>
            </a:p>
            <a:p>
              <a:pPr algn="ctr">
                <a:lnSpc>
                  <a:spcPts val="9616"/>
                </a:lnSpc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0244" y="2114609"/>
            <a:ext cx="13706072" cy="7467429"/>
            <a:chOff x="-6883" y="-1607730"/>
            <a:chExt cx="18274762" cy="7874209"/>
          </a:xfrm>
        </p:grpSpPr>
        <p:sp>
          <p:nvSpPr>
            <p:cNvPr id="3" name="TextBox 3"/>
            <p:cNvSpPr txBox="1"/>
            <p:nvPr/>
          </p:nvSpPr>
          <p:spPr>
            <a:xfrm>
              <a:off x="-6883" y="-1607730"/>
              <a:ext cx="18274762" cy="7874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DaD ha supplito nell’emergenza </a:t>
              </a: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ma vi sono state perdite di apprendimento e non solo: </a:t>
              </a:r>
            </a:p>
            <a:p>
              <a:pPr algn="just">
                <a:spcAft>
                  <a:spcPts val="1200"/>
                </a:spcAft>
              </a:pPr>
              <a:r>
                <a:rPr lang="it-IT" sz="54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Learning </a:t>
              </a:r>
              <a:r>
                <a:rPr lang="it-IT" sz="5400" b="1" i="1" spc="67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loss</a:t>
              </a: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:  costrutto parziale inizialmente riferito alla stasi estiva…</a:t>
              </a:r>
            </a:p>
            <a:p>
              <a:pPr algn="just">
                <a:spcAft>
                  <a:spcPts val="1200"/>
                </a:spcAft>
              </a:pPr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pandemia è ben di più!</a:t>
              </a:r>
            </a:p>
            <a:p>
              <a:pPr algn="just">
                <a:spcAft>
                  <a:spcPts val="1200"/>
                </a:spcAft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33837" y="917338"/>
            <a:ext cx="13748192" cy="8063746"/>
            <a:chOff x="-402092" y="-2870222"/>
            <a:chExt cx="18330922" cy="8503011"/>
          </a:xfrm>
        </p:grpSpPr>
        <p:sp>
          <p:nvSpPr>
            <p:cNvPr id="3" name="TextBox 3"/>
            <p:cNvSpPr txBox="1"/>
            <p:nvPr/>
          </p:nvSpPr>
          <p:spPr>
            <a:xfrm>
              <a:off x="-402092" y="-2870222"/>
              <a:ext cx="18274762" cy="8503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Che cosa ha fatto l’INVALSI?</a:t>
              </a:r>
            </a:p>
            <a:p>
              <a:pPr marL="685800" indent="-685800" algn="just">
                <a:spcAft>
                  <a:spcPts val="1800"/>
                </a:spcAft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ha organizzato un ciclo di seminari che focalizzassero i 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nodi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concettuali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più caratteristici nei tre ambiti – matematica, italiano e inglese – e che davano luogo ad errori degli studenti nel rispondere alle prove: 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15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seminari molto frequentati</a:t>
              </a:r>
            </a:p>
            <a:p>
              <a:pPr marL="685800" indent="-685800" algn="just">
                <a:spcAft>
                  <a:spcPts val="1800"/>
                </a:spcAft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In vista delle prove 2021, sono stati realizzati 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54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incontri zoom </a:t>
              </a:r>
              <a:r>
                <a:rPr lang="it-IT" sz="4400" spc="67" dirty="0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per 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un totale di 8.000 scuole e 35.000 interlocutori</a:t>
              </a:r>
            </a:p>
            <a:p>
              <a:pPr marL="685800" indent="-685800" algn="just">
                <a:spcAft>
                  <a:spcPts val="1800"/>
                </a:spcAft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ha organizzato 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22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seminari zoom sulla base di  ricerche fondate su dati </a:t>
              </a:r>
              <a:r>
                <a:rPr lang="it-IT" sz="4400" spc="67" dirty="0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COVID19 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e educazione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0244" y="1549690"/>
            <a:ext cx="13706072" cy="8529258"/>
            <a:chOff x="-6883" y="-2203423"/>
            <a:chExt cx="18274762" cy="8993881"/>
          </a:xfrm>
        </p:grpSpPr>
        <p:sp>
          <p:nvSpPr>
            <p:cNvPr id="3" name="TextBox 3"/>
            <p:cNvSpPr txBox="1"/>
            <p:nvPr/>
          </p:nvSpPr>
          <p:spPr>
            <a:xfrm>
              <a:off x="-6883" y="-2203423"/>
              <a:ext cx="18274762" cy="8993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Tre ricerche selezionate tra quelle presentate:</a:t>
              </a:r>
            </a:p>
            <a:p>
              <a:pPr marL="685800" indent="-6858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Margherita Cordini -  Gianluca De Angelis (2021), Politecnico di </a:t>
              </a:r>
              <a:r>
                <a:rPr lang="it-IT" sz="5400" spc="67" dirty="0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Milano</a:t>
              </a:r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685800" indent="-6858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Gianluca Argentin e </a:t>
              </a:r>
              <a:r>
                <a:rPr lang="it-IT" sz="5400" spc="67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alii</a:t>
              </a: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(2021), Università </a:t>
              </a:r>
              <a:r>
                <a:rPr lang="it-IT" sz="5400" spc="67" dirty="0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Milano-Bicocca</a:t>
              </a:r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685800" indent="-6858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Laura Di Tommaso (2021), Università di Torino</a:t>
              </a:r>
            </a:p>
            <a:p>
              <a:pPr algn="just">
                <a:spcAft>
                  <a:spcPts val="1800"/>
                </a:spcAft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5467" y="1860384"/>
            <a:ext cx="13706072" cy="8052204"/>
            <a:chOff x="-293151" y="-1805557"/>
            <a:chExt cx="18274762" cy="8490840"/>
          </a:xfrm>
        </p:grpSpPr>
        <p:sp>
          <p:nvSpPr>
            <p:cNvPr id="3" name="TextBox 3"/>
            <p:cNvSpPr txBox="1"/>
            <p:nvPr/>
          </p:nvSpPr>
          <p:spPr>
            <a:xfrm>
              <a:off x="-293151" y="-1805557"/>
              <a:ext cx="18274762" cy="849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Cordini e De Angelis (2021): </a:t>
              </a:r>
            </a:p>
            <a:p>
              <a:pPr>
                <a:spcAft>
                  <a:spcPts val="600"/>
                </a:spcAft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scuola primaria e figure di supporto per le madri</a:t>
              </a:r>
            </a:p>
            <a:p>
              <a:pPr marL="685800" indent="-68580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casalinghe e libere professioniste ne hanno usufruito meno, lavoratrici con orari più rigidi e meno smart working di </a:t>
              </a:r>
              <a:r>
                <a:rPr lang="it-IT" sz="4400" spc="67" dirty="0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più</a:t>
              </a: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“scuola da casa” più che didattica a distanza: le implicazioni diverse per i più piccoli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endParaRPr lang="it-IT" sz="48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r>
                <a:rPr lang="it-IT" sz="40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(Teniamo presente questo dato per i risultati forniti tra poco dal dr Ricci)</a:t>
              </a:r>
            </a:p>
            <a:p>
              <a:pPr>
                <a:spcAft>
                  <a:spcPts val="1800"/>
                </a:spcAft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0244" y="943662"/>
            <a:ext cx="13706072" cy="7779053"/>
            <a:chOff x="-345931" y="-1973107"/>
            <a:chExt cx="18274762" cy="8202808"/>
          </a:xfrm>
        </p:grpSpPr>
        <p:sp>
          <p:nvSpPr>
            <p:cNvPr id="3" name="TextBox 3"/>
            <p:cNvSpPr txBox="1"/>
            <p:nvPr/>
          </p:nvSpPr>
          <p:spPr>
            <a:xfrm>
              <a:off x="-345931" y="-1973107"/>
              <a:ext cx="18274762" cy="8202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Gianluca Argentin (2021):</a:t>
              </a:r>
            </a:p>
            <a:p>
              <a:pPr marL="571500" indent="-57150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In quali condizioni si è avviata la DaD? (dati INVALSI del 2019): </a:t>
              </a:r>
            </a:p>
            <a:p>
              <a:pPr marL="1336675" indent="-609600">
                <a:spcAft>
                  <a:spcPts val="300"/>
                </a:spcAft>
                <a:buFont typeface="+mj-lt"/>
                <a:buAutoNum type="arabicPeriod"/>
              </a:pPr>
              <a:r>
                <a:rPr lang="it-IT" sz="3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computer a casa</a:t>
              </a:r>
            </a:p>
            <a:p>
              <a:pPr marL="1336675" indent="-609600">
                <a:spcAft>
                  <a:spcPts val="300"/>
                </a:spcAft>
                <a:buFont typeface="+mj-lt"/>
                <a:buAutoNum type="arabicPeriod"/>
              </a:pPr>
              <a:r>
                <a:rPr lang="it-IT" sz="3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postazione di studio con PC connesso</a:t>
              </a:r>
            </a:p>
            <a:p>
              <a:pPr marL="1336675" indent="-609600">
                <a:spcAft>
                  <a:spcPts val="300"/>
                </a:spcAft>
                <a:buFont typeface="+mj-lt"/>
                <a:buAutoNum type="arabicPeriod"/>
              </a:pPr>
              <a:r>
                <a:rPr lang="it-IT" sz="3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un docente con uso regolare del digitale prima del </a:t>
              </a:r>
              <a:r>
                <a:rPr lang="it-IT" sz="3800" spc="67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lockdown</a:t>
              </a:r>
              <a:endParaRPr lang="it-IT" sz="38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1336675" indent="-609600">
                <a:spcAft>
                  <a:spcPts val="1800"/>
                </a:spcAft>
                <a:buFont typeface="+mj-lt"/>
                <a:buAutoNum type="arabicPeriod"/>
              </a:pPr>
              <a:r>
                <a:rPr lang="it-IT" sz="3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due docenti con uso </a:t>
              </a:r>
              <a:r>
                <a:rPr lang="it-IT" sz="3800" spc="67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regolare del </a:t>
              </a:r>
              <a:r>
                <a:rPr lang="it-IT" sz="3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digitale prima del </a:t>
              </a:r>
              <a:r>
                <a:rPr lang="it-IT" sz="3800" spc="67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lockdown</a:t>
              </a:r>
              <a:r>
                <a:rPr lang="it-IT" sz="3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</a:t>
              </a:r>
            </a:p>
            <a:p>
              <a:pPr marL="571500" indent="-571500"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Uso della DaD non troppo improvvisato</a:t>
              </a:r>
            </a:p>
            <a:p>
              <a:pPr marL="571500" indent="-57150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Condizioni proprie di un terzo degli studenti italiani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8843" y="1287198"/>
            <a:ext cx="13706072" cy="9868086"/>
            <a:chOff x="-135019" y="-1850975"/>
            <a:chExt cx="18274762" cy="10405641"/>
          </a:xfrm>
        </p:grpSpPr>
        <p:sp>
          <p:nvSpPr>
            <p:cNvPr id="3" name="TextBox 3"/>
            <p:cNvSpPr txBox="1"/>
            <p:nvPr/>
          </p:nvSpPr>
          <p:spPr>
            <a:xfrm>
              <a:off x="-135019" y="-1850975"/>
              <a:ext cx="18274762" cy="10405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it-IT" sz="48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Laura Di Tommaso (2021)</a:t>
              </a:r>
            </a:p>
            <a:p>
              <a:pPr>
                <a:spcAft>
                  <a:spcPts val="3000"/>
                </a:spcAft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Quanto ha influito il primo </a:t>
              </a:r>
              <a:r>
                <a:rPr lang="it-IT" sz="4400" spc="67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lockdown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sull’apprendimento della matematica nella scuola primaria?</a:t>
              </a:r>
            </a:p>
            <a:p>
              <a:pPr>
                <a:spcAft>
                  <a:spcPts val="1800"/>
                </a:spcAft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Confronto tra dati </a:t>
              </a:r>
              <a:r>
                <a:rPr lang="it-IT" sz="4400" spc="67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pre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e post COVID19:</a:t>
              </a:r>
            </a:p>
            <a:p>
              <a:pPr marL="571500" indent="-571500">
                <a:spcAft>
                  <a:spcPts val="2400"/>
                </a:spcAft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maggiori perdite per chi aveva abilità elevate prima, se connesse allo svantaggio socio-economico </a:t>
              </a:r>
            </a:p>
            <a:p>
              <a:pPr marL="571500" indent="-571500">
                <a:spcAft>
                  <a:spcPts val="2400"/>
                </a:spcAft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più nelle femmine che nei maschi </a:t>
              </a:r>
            </a:p>
            <a:p>
              <a:pPr marL="571500" indent="-571500">
                <a:spcAft>
                  <a:spcPts val="2400"/>
                </a:spcAft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funzione perequativa della scuola</a:t>
              </a:r>
            </a:p>
            <a:p>
              <a:pPr>
                <a:spcAft>
                  <a:spcPts val="1800"/>
                </a:spcAft>
              </a:pP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>
                <a:spcAft>
                  <a:spcPts val="1800"/>
                </a:spcAft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4705" y="2322260"/>
            <a:ext cx="13706072" cy="7115928"/>
            <a:chOff x="-345931" y="-1973107"/>
            <a:chExt cx="18274762" cy="7503560"/>
          </a:xfrm>
        </p:grpSpPr>
        <p:sp>
          <p:nvSpPr>
            <p:cNvPr id="3" name="TextBox 3"/>
            <p:cNvSpPr txBox="1"/>
            <p:nvPr/>
          </p:nvSpPr>
          <p:spPr>
            <a:xfrm>
              <a:off x="-345931" y="-1973107"/>
              <a:ext cx="18274762" cy="5971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scuola dispone di due ascensori sociali: uno esterno, uno interno: </a:t>
              </a:r>
            </a:p>
            <a:p>
              <a:pPr marL="571500" indent="-571500">
                <a:spcAft>
                  <a:spcPts val="2400"/>
                </a:spcAft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quello 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esterno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viene riconosciuto 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bloccato 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(v. anche per il ruolo del capitale sociale della famiglia) </a:t>
              </a:r>
            </a:p>
            <a:p>
              <a:pPr marL="571500" indent="-571500">
                <a:spcAft>
                  <a:spcPts val="2400"/>
                </a:spcAft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quello 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interno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invece risulterebbe ancora 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funzionante</a:t>
              </a:r>
            </a:p>
            <a:p>
              <a:pPr marL="571500" indent="-571500">
                <a:spcAft>
                  <a:spcPts val="2400"/>
                </a:spcAft>
                <a:buFont typeface="Wingdings" panose="05000000000000000000" pitchFamily="2" charset="2"/>
                <a:buChar char="Ø"/>
              </a:pPr>
              <a:endParaRPr lang="it-IT" sz="44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36888" y="3467100"/>
            <a:ext cx="13706072" cy="7115928"/>
            <a:chOff x="-345931" y="-1973107"/>
            <a:chExt cx="18274762" cy="7503560"/>
          </a:xfrm>
        </p:grpSpPr>
        <p:sp>
          <p:nvSpPr>
            <p:cNvPr id="3" name="TextBox 3"/>
            <p:cNvSpPr txBox="1"/>
            <p:nvPr/>
          </p:nvSpPr>
          <p:spPr>
            <a:xfrm>
              <a:off x="-345931" y="-1973107"/>
              <a:ext cx="18274762" cy="2953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it-IT" sz="50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Che cosa possiamo inferire complessivamente?</a:t>
              </a:r>
            </a:p>
            <a:p>
              <a:pPr algn="just"/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/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>
                <a:spcAft>
                  <a:spcPts val="2400"/>
                </a:spcAft>
              </a:pPr>
              <a:endParaRPr lang="it-IT" sz="44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5406" y="2340514"/>
            <a:ext cx="13706072" cy="6543521"/>
            <a:chOff x="-1" y="-1369520"/>
            <a:chExt cx="18274762" cy="6899973"/>
          </a:xfrm>
        </p:grpSpPr>
        <p:sp>
          <p:nvSpPr>
            <p:cNvPr id="3" name="TextBox 3"/>
            <p:cNvSpPr txBox="1"/>
            <p:nvPr/>
          </p:nvSpPr>
          <p:spPr>
            <a:xfrm>
              <a:off x="-1" y="-1369520"/>
              <a:ext cx="18274762" cy="5561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Perché fare le prove: </a:t>
              </a:r>
            </a:p>
            <a:p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scelta politica, ma anche scelta tecnica</a:t>
              </a:r>
            </a:p>
            <a:p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Prove costruite con i criteri degli altri anni: </a:t>
              </a:r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è fondamentale avere misure di riferimento</a:t>
              </a:r>
            </a:p>
            <a:p>
              <a:pPr algn="ctr">
                <a:lnSpc>
                  <a:spcPts val="9616"/>
                </a:lnSpc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8363" y="2529110"/>
            <a:ext cx="13706072" cy="7115928"/>
            <a:chOff x="-345931" y="-1973107"/>
            <a:chExt cx="18274762" cy="7503560"/>
          </a:xfrm>
        </p:grpSpPr>
        <p:sp>
          <p:nvSpPr>
            <p:cNvPr id="3" name="TextBox 3"/>
            <p:cNvSpPr txBox="1"/>
            <p:nvPr/>
          </p:nvSpPr>
          <p:spPr>
            <a:xfrm>
              <a:off x="-345931" y="-1973107"/>
              <a:ext cx="18274762" cy="4997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it-IT" sz="44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Dati sull’apprendimento della matematica:</a:t>
              </a:r>
            </a:p>
            <a:p>
              <a:pPr algn="just"/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571500" indent="-571500" algn="just"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in linea con le rilevazioni internazionali, più danneggiati</a:t>
              </a:r>
            </a:p>
            <a:p>
              <a:pPr marL="571500" indent="-571500" algn="just">
                <a:buFont typeface="Wingdings" panose="05000000000000000000" pitchFamily="2" charset="2"/>
                <a:buChar char="Ø"/>
              </a:pP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571500" indent="-571500" algn="just"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matematica si impara a scuola e meno in famiglia</a:t>
              </a:r>
            </a:p>
            <a:p>
              <a:pPr>
                <a:spcAft>
                  <a:spcPts val="2400"/>
                </a:spcAft>
              </a:pPr>
              <a:endParaRPr lang="it-IT" sz="44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0945" y="2681853"/>
            <a:ext cx="13883969" cy="7394648"/>
            <a:chOff x="-583128" y="-2267010"/>
            <a:chExt cx="18511958" cy="7797463"/>
          </a:xfrm>
        </p:grpSpPr>
        <p:sp>
          <p:nvSpPr>
            <p:cNvPr id="3" name="TextBox 3"/>
            <p:cNvSpPr txBox="1"/>
            <p:nvPr/>
          </p:nvSpPr>
          <p:spPr>
            <a:xfrm>
              <a:off x="-583128" y="-2267010"/>
              <a:ext cx="18274762" cy="3569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Vanno ricercati </a:t>
              </a:r>
              <a:r>
                <a:rPr lang="it-IT" sz="44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 dati sull’abbandono scolastico 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perché segnavano una diminuzione, ma ora c’è da supporre un nuovo incremento (o almeno uno stop della graduale diminuzione) e una maggiore articolazione territoriale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9544" y="1502798"/>
            <a:ext cx="13706072" cy="7115928"/>
            <a:chOff x="-345932" y="-1973107"/>
            <a:chExt cx="18274762" cy="7503560"/>
          </a:xfrm>
        </p:grpSpPr>
        <p:sp>
          <p:nvSpPr>
            <p:cNvPr id="3" name="TextBox 3"/>
            <p:cNvSpPr txBox="1"/>
            <p:nvPr/>
          </p:nvSpPr>
          <p:spPr>
            <a:xfrm>
              <a:off x="-345932" y="-1973107"/>
              <a:ext cx="18274762" cy="7302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it-IT" sz="44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L’incremento della povertà educativa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che si intravede richiede una prospettiva multifattoriale con azioni complementari tra organizzazioni diverse: </a:t>
              </a:r>
            </a:p>
            <a:p>
              <a:pPr marL="571500" indent="-571500" algn="just">
                <a:buFont typeface="Wingdings" panose="05000000000000000000" pitchFamily="2" charset="2"/>
                <a:buChar char="ü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scuole</a:t>
              </a:r>
            </a:p>
            <a:p>
              <a:pPr marL="571500" indent="-571500" algn="just">
                <a:buFont typeface="Wingdings" panose="05000000000000000000" pitchFamily="2" charset="2"/>
                <a:buChar char="ü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enti locali</a:t>
              </a:r>
            </a:p>
            <a:p>
              <a:pPr marL="571500" indent="-571500" algn="just">
                <a:buFont typeface="Wingdings" panose="05000000000000000000" pitchFamily="2" charset="2"/>
                <a:buChar char="ü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fondazioni</a:t>
              </a:r>
            </a:p>
            <a:p>
              <a:pPr marL="571500" indent="-571500" algn="just">
                <a:buFont typeface="Wingdings" panose="05000000000000000000" pitchFamily="2" charset="2"/>
                <a:buChar char="ü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terzo settore</a:t>
              </a:r>
            </a:p>
            <a:p>
              <a:pPr algn="just"/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/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scuola in alcuni contesti da sola non ce la può fare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0945" y="1434509"/>
            <a:ext cx="13706072" cy="8248412"/>
            <a:chOff x="-295417" y="-2224736"/>
            <a:chExt cx="18274762" cy="8697735"/>
          </a:xfrm>
        </p:grpSpPr>
        <p:sp>
          <p:nvSpPr>
            <p:cNvPr id="3" name="TextBox 3"/>
            <p:cNvSpPr txBox="1"/>
            <p:nvPr/>
          </p:nvSpPr>
          <p:spPr>
            <a:xfrm>
              <a:off x="-295417" y="-2224736"/>
              <a:ext cx="18274762" cy="8697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3000"/>
                </a:spcAft>
              </a:pPr>
              <a:r>
                <a:rPr lang="it-IT" sz="44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Probabile un incremento della dispersione implicita:</a:t>
              </a:r>
            </a:p>
            <a:p>
              <a:pPr algn="just">
                <a:spcBef>
                  <a:spcPts val="1200"/>
                </a:spcBef>
                <a:spcAft>
                  <a:spcPts val="3000"/>
                </a:spcAft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studenti che si attestano ai livelli minimi (1 e 2) delle competenze fondamentali indagate dall’INVALSI: </a:t>
              </a:r>
            </a:p>
            <a:p>
              <a:pPr algn="just">
                <a:spcBef>
                  <a:spcPts val="1200"/>
                </a:spcBef>
                <a:spcAft>
                  <a:spcPts val="3000"/>
                </a:spcAft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sono quelli che hanno la cosiddetta ”</a:t>
              </a:r>
              <a:r>
                <a:rPr lang="it-IT" sz="4400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infarinatura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” ma che all’uscita della scuola, anche se promossi, non hanno </a:t>
              </a:r>
              <a:r>
                <a:rPr lang="it-IT" sz="4400" spc="67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acquisizioni </a:t>
              </a:r>
              <a:r>
                <a:rPr lang="it-IT" sz="4400" spc="67" smtClean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salde</a:t>
              </a: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>
                <a:spcBef>
                  <a:spcPts val="1200"/>
                </a:spcBef>
                <a:spcAft>
                  <a:spcPts val="3000"/>
                </a:spcAft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Fenomeno che riguarda anche l’università (la sequenza ripetuta di 18...)</a:t>
              </a:r>
            </a:p>
            <a:p>
              <a:pPr algn="just">
                <a:spcBef>
                  <a:spcPts val="1200"/>
                </a:spcBef>
                <a:spcAft>
                  <a:spcPts val="3000"/>
                </a:spcAft>
              </a:pP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6396" y="1937823"/>
            <a:ext cx="13824512" cy="7602081"/>
            <a:chOff x="-503852" y="-1987891"/>
            <a:chExt cx="18432682" cy="8016195"/>
          </a:xfrm>
        </p:grpSpPr>
        <p:sp>
          <p:nvSpPr>
            <p:cNvPr id="3" name="TextBox 3"/>
            <p:cNvSpPr txBox="1"/>
            <p:nvPr/>
          </p:nvSpPr>
          <p:spPr>
            <a:xfrm>
              <a:off x="-503852" y="-1987891"/>
              <a:ext cx="18274762" cy="8016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it-IT" sz="44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Come rendere evidente nel dibattito pubblico la necessità di puntare alle competenze salde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, contro tutta una terminologia che mira allo “</a:t>
              </a:r>
              <a:r>
                <a:rPr lang="it-IT" sz="4400" i="1" spc="67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svangare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” l’anno scolastico, all’avercela fatta “</a:t>
              </a:r>
              <a:r>
                <a:rPr lang="it-IT" sz="4400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per il rotto della cuffia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” e così via?</a:t>
              </a:r>
            </a:p>
            <a:p>
              <a:pPr algn="just"/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/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E’ nella stessa logica, illusoria e ormai anacronistica del “</a:t>
              </a:r>
              <a:r>
                <a:rPr lang="it-IT" sz="4400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prendersi comunque un pezzo di carta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”, a costo di fare più anni in uno in modo più o meno raffazzonato</a:t>
              </a:r>
            </a:p>
            <a:p>
              <a:pPr algn="just"/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>
                <a:spcBef>
                  <a:spcPts val="1200"/>
                </a:spcBef>
                <a:spcAft>
                  <a:spcPts val="3000"/>
                </a:spcAft>
              </a:pP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0041" y="1962130"/>
            <a:ext cx="13900867" cy="7694414"/>
            <a:chOff x="-605659" y="-1962260"/>
            <a:chExt cx="18534489" cy="8113558"/>
          </a:xfrm>
        </p:grpSpPr>
        <p:sp>
          <p:nvSpPr>
            <p:cNvPr id="3" name="TextBox 3"/>
            <p:cNvSpPr txBox="1"/>
            <p:nvPr/>
          </p:nvSpPr>
          <p:spPr>
            <a:xfrm>
              <a:off x="-605659" y="-1962260"/>
              <a:ext cx="18274763" cy="81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pandemia ci ha fatto scoprire la 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funzione sociale della scuola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: </a:t>
              </a:r>
            </a:p>
            <a:p>
              <a:pPr marL="571500" indent="-57150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stare con gli altri come risorsa</a:t>
              </a:r>
            </a:p>
            <a:p>
              <a:pPr marL="571500" indent="-57150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it-IT" sz="4400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Benessere psicologico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(“Star bene a scuola” titolo fortunato di un libro di Donata </a:t>
              </a:r>
              <a:r>
                <a:rPr lang="it-IT" sz="4400" spc="67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Francescato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) </a:t>
              </a:r>
            </a:p>
            <a:p>
              <a:pPr marL="571500" indent="-57150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ma la povertà educativa e la funzione perequativa della scuola fanno intravedere anche il “</a:t>
              </a:r>
              <a:r>
                <a:rPr lang="it-IT" sz="44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benessere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it-IT" sz="44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cognitivo</a:t>
              </a: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” 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da realizzare a scuola</a:t>
              </a:r>
            </a:p>
            <a:p>
              <a:pPr algn="just">
                <a:spcAft>
                  <a:spcPts val="1200"/>
                </a:spcAft>
              </a:pP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>
                <a:spcBef>
                  <a:spcPts val="1200"/>
                </a:spcBef>
                <a:spcAft>
                  <a:spcPts val="3000"/>
                </a:spcAft>
              </a:pP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8119" y="2382390"/>
            <a:ext cx="13812789" cy="7171194"/>
            <a:chOff x="-488222" y="-1519107"/>
            <a:chExt cx="18417052" cy="7561837"/>
          </a:xfrm>
        </p:grpSpPr>
        <p:sp>
          <p:nvSpPr>
            <p:cNvPr id="3" name="TextBox 3"/>
            <p:cNvSpPr txBox="1"/>
            <p:nvPr/>
          </p:nvSpPr>
          <p:spPr>
            <a:xfrm>
              <a:off x="-488222" y="-1519107"/>
              <a:ext cx="18274763" cy="7561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Aft>
                  <a:spcPts val="3600"/>
                </a:spcAft>
              </a:pP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C’è una salute psicologica e una salute cognitiva</a:t>
              </a:r>
            </a:p>
            <a:p>
              <a:pPr marL="571500" indent="-571500" algn="just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it-IT" sz="44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Benessere psicologico e Benessere cognitivo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: la scuola è l’istituzione che deve </a:t>
              </a:r>
              <a:r>
                <a:rPr lang="it-IT" sz="4400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nutrire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di conoscenze coloro che sono in crescita</a:t>
              </a:r>
            </a:p>
            <a:p>
              <a:pPr marL="571500" indent="-571500" algn="just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va evitato il </a:t>
              </a:r>
              <a:r>
                <a:rPr lang="it-IT" sz="44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danno di motivazione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, vale a dire il non sentirsi “</a:t>
              </a:r>
              <a:r>
                <a:rPr lang="it-IT" sz="4400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portato per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” quando si registrano insuccessi scolastici ripetuti</a:t>
              </a:r>
            </a:p>
            <a:p>
              <a:pPr algn="just">
                <a:spcAft>
                  <a:spcPts val="1200"/>
                </a:spcAft>
              </a:pP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>
                <a:spcBef>
                  <a:spcPts val="1200"/>
                </a:spcBef>
                <a:spcAft>
                  <a:spcPts val="3000"/>
                </a:spcAft>
              </a:pP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0945" y="2650565"/>
            <a:ext cx="13706072" cy="6417206"/>
            <a:chOff x="-231120" y="-1236323"/>
            <a:chExt cx="18274762" cy="6766776"/>
          </a:xfrm>
        </p:grpSpPr>
        <p:sp>
          <p:nvSpPr>
            <p:cNvPr id="3" name="TextBox 3"/>
            <p:cNvSpPr txBox="1"/>
            <p:nvPr/>
          </p:nvSpPr>
          <p:spPr>
            <a:xfrm>
              <a:off x="-231120" y="-1236323"/>
              <a:ext cx="18274762" cy="636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it-IT" sz="44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Fragilità, vulnerabilità e denutrizione </a:t>
              </a:r>
              <a:r>
                <a:rPr lang="it-IT" sz="4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andrebbero considerati anche fenomeni che riguardano analogamente la cognizione</a:t>
              </a:r>
            </a:p>
            <a:p>
              <a:pPr algn="just">
                <a:spcAft>
                  <a:spcPts val="1200"/>
                </a:spcAft>
              </a:pPr>
              <a:r>
                <a:rPr lang="it-IT" sz="4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Se non ci si prende cura di questi aspetti a scuola, si “abbandonano” studenti e si contribuisce alla loro predestinazione come cittadini di serie b.</a:t>
              </a:r>
            </a:p>
            <a:p>
              <a:pPr algn="just">
                <a:spcAft>
                  <a:spcPts val="1200"/>
                </a:spcAft>
              </a:pP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>
                <a:spcBef>
                  <a:spcPts val="1200"/>
                </a:spcBef>
                <a:spcAft>
                  <a:spcPts val="3000"/>
                </a:spcAft>
              </a:pPr>
              <a:endParaRPr lang="it-IT" sz="4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03905" y="6140342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30705" y="5980875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4477028" y="4835723"/>
            <a:ext cx="9365641" cy="1145977"/>
            <a:chOff x="14781" y="3575592"/>
            <a:chExt cx="12487521" cy="1527969"/>
          </a:xfrm>
        </p:grpSpPr>
        <p:sp>
          <p:nvSpPr>
            <p:cNvPr id="8" name="TextBox 8"/>
            <p:cNvSpPr txBox="1"/>
            <p:nvPr/>
          </p:nvSpPr>
          <p:spPr>
            <a:xfrm>
              <a:off x="58087" y="3575592"/>
              <a:ext cx="12444215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Grazie per l’attenzione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4781" y="4949044"/>
              <a:ext cx="12445258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03371" y="1977418"/>
            <a:ext cx="13730233" cy="7971285"/>
            <a:chOff x="345931" y="-1185504"/>
            <a:chExt cx="18306977" cy="8405513"/>
          </a:xfrm>
        </p:grpSpPr>
        <p:sp>
          <p:nvSpPr>
            <p:cNvPr id="3" name="TextBox 3"/>
            <p:cNvSpPr txBox="1"/>
            <p:nvPr/>
          </p:nvSpPr>
          <p:spPr>
            <a:xfrm>
              <a:off x="378146" y="-1185504"/>
              <a:ext cx="18274762" cy="8405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 si tratta di insensibilità o indifferenza alle vicende drammatiche della pandemia e delle sue conseguenze </a:t>
              </a:r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ma avere dati attendibili e certi</a:t>
              </a:r>
            </a:p>
            <a:p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Chiama in causa la responsabilità degli adulti</a:t>
              </a:r>
            </a:p>
            <a:p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>
                <a:lnSpc>
                  <a:spcPts val="9616"/>
                </a:lnSpc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59994" y="1732803"/>
            <a:ext cx="13706072" cy="9448612"/>
            <a:chOff x="-42332" y="-1007782"/>
            <a:chExt cx="18274761" cy="9963317"/>
          </a:xfrm>
        </p:grpSpPr>
        <p:sp>
          <p:nvSpPr>
            <p:cNvPr id="3" name="TextBox 3"/>
            <p:cNvSpPr txBox="1"/>
            <p:nvPr/>
          </p:nvSpPr>
          <p:spPr>
            <a:xfrm>
              <a:off x="-42332" y="-1007782"/>
              <a:ext cx="18274761" cy="9963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INVALSI misura competenze fondamentali</a:t>
              </a:r>
            </a:p>
            <a:p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it-IT" sz="4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– comprensione del testo, fare elaborazioni quantitative, sapere l’inglese nei livelli prescritti dalle Indicazioni Nazionali e dalle Linee guida – </a:t>
              </a:r>
            </a:p>
            <a:p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prerequisiti per l’accesso all’esercizio dei diritti di cittadinanza</a:t>
              </a:r>
            </a:p>
            <a:p>
              <a:endParaRPr lang="it-IT" sz="54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r>
                <a:rPr lang="it-IT" sz="5400" b="1" i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Etica della valutazione a scuola: si valuta ciò per il quale è previsto un intervento</a:t>
              </a:r>
            </a:p>
            <a:p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>
                <a:lnSpc>
                  <a:spcPts val="9616"/>
                </a:lnSpc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6276" y="1357003"/>
            <a:ext cx="13706072" cy="9633278"/>
            <a:chOff x="-74555" y="-1976199"/>
            <a:chExt cx="18274762" cy="10158042"/>
          </a:xfrm>
        </p:grpSpPr>
        <p:sp>
          <p:nvSpPr>
            <p:cNvPr id="3" name="TextBox 3"/>
            <p:cNvSpPr txBox="1"/>
            <p:nvPr/>
          </p:nvSpPr>
          <p:spPr>
            <a:xfrm>
              <a:off x="-74555" y="-1976199"/>
              <a:ext cx="18274762" cy="10158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mancata acquisizione deve impensierire gli adulti: </a:t>
              </a:r>
            </a:p>
            <a:p>
              <a:pPr algn="just"/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 viene garantito il diritto di imparare</a:t>
              </a:r>
            </a:p>
            <a:p>
              <a:pPr algn="just"/>
              <a:endParaRPr lang="it-IT" sz="54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/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 è buonismo sottrarre gli studenti a queste misure. </a:t>
              </a:r>
            </a:p>
            <a:p>
              <a:pPr algn="just"/>
              <a:endParaRPr lang="it-IT" sz="5400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/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Competenze fondamentali perché sono a fondamento di tutte le altre</a:t>
              </a:r>
            </a:p>
            <a:p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>
                <a:lnSpc>
                  <a:spcPts val="9616"/>
                </a:lnSpc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5467" y="2188106"/>
            <a:ext cx="13706072" cy="7867538"/>
            <a:chOff x="-38142" y="-1381819"/>
            <a:chExt cx="18274762" cy="8296115"/>
          </a:xfrm>
        </p:grpSpPr>
        <p:sp>
          <p:nvSpPr>
            <p:cNvPr id="3" name="TextBox 3"/>
            <p:cNvSpPr txBox="1"/>
            <p:nvPr/>
          </p:nvSpPr>
          <p:spPr>
            <a:xfrm>
              <a:off x="-38142" y="-1381819"/>
              <a:ext cx="18274762" cy="8296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Prove CBT (computer </a:t>
              </a:r>
              <a:r>
                <a:rPr lang="it-IT" sz="5400" b="1" spc="67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based</a:t>
              </a:r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testing)</a:t>
              </a:r>
            </a:p>
            <a:p>
              <a:pPr algn="ctr"/>
              <a:endParaRPr lang="it-IT" sz="5400" b="1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it-IT" sz="54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Vantaggi: </a:t>
              </a:r>
            </a:p>
            <a:p>
              <a:pPr marL="685800" indent="-685800" algn="just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correzione automatica, centralizzata</a:t>
              </a:r>
            </a:p>
            <a:p>
              <a:pPr marL="685800" indent="-685800" algn="just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sgravio di lavoro per i docenti</a:t>
              </a:r>
            </a:p>
            <a:p>
              <a:pPr marL="685800" indent="-685800" algn="just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riduzione/annullamento del </a:t>
              </a:r>
              <a:r>
                <a:rPr lang="it-IT" sz="5400" spc="67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cheating</a:t>
              </a:r>
              <a:r>
                <a:rPr lang="it-IT" sz="54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</a:t>
              </a:r>
            </a:p>
            <a:p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algn="ctr">
                <a:lnSpc>
                  <a:spcPts val="9616"/>
                </a:lnSpc>
              </a:pP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1596" y="1265232"/>
            <a:ext cx="13706072" cy="8417689"/>
            <a:chOff x="-260769" y="-1495433"/>
            <a:chExt cx="18274762" cy="8876235"/>
          </a:xfrm>
        </p:grpSpPr>
        <p:sp>
          <p:nvSpPr>
            <p:cNvPr id="3" name="TextBox 3"/>
            <p:cNvSpPr txBox="1"/>
            <p:nvPr/>
          </p:nvSpPr>
          <p:spPr>
            <a:xfrm>
              <a:off x="-260769" y="-1495433"/>
              <a:ext cx="18274762" cy="887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Aft>
                  <a:spcPts val="3000"/>
                </a:spcAft>
              </a:pPr>
              <a:r>
                <a:rPr lang="it-IT" sz="48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Come avviene la correzione delle prove</a:t>
              </a:r>
            </a:p>
            <a:p>
              <a:pPr marL="685800" indent="-685800" algn="just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it-IT" sz="4800" u="sng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</a:t>
              </a:r>
              <a:r>
                <a:rPr lang="it-IT" sz="4800" b="1" u="sng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it-IT" sz="4800" u="sng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correzione automatica centralizzata</a:t>
              </a:r>
              <a:r>
                <a:rPr lang="it-IT" sz="4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:</a:t>
              </a:r>
            </a:p>
            <a:p>
              <a:pPr marL="633413" algn="just">
                <a:spcAft>
                  <a:spcPts val="3600"/>
                </a:spcAft>
              </a:pPr>
              <a:r>
                <a:rPr lang="it-IT" sz="4800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”algoritmo”: parola invisa, sinonimo di “freddezza”, “stupidità” delle macchine</a:t>
              </a:r>
            </a:p>
            <a:p>
              <a:pPr marL="633413" algn="ctr">
                <a:spcAft>
                  <a:spcPts val="3600"/>
                </a:spcAft>
              </a:pPr>
              <a:r>
                <a:rPr lang="it-IT" sz="48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in aggiunta</a:t>
              </a:r>
            </a:p>
            <a:p>
              <a:pPr marL="685800" indent="-685800" algn="just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it-IT" sz="4800" u="sng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per le risposte «diverse» da quelle attese</a:t>
              </a:r>
              <a:r>
                <a:rPr lang="it-IT" sz="48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:</a:t>
              </a:r>
            </a:p>
            <a:p>
              <a:pPr marL="633413" algn="just">
                <a:spcAft>
                  <a:spcPts val="1200"/>
                </a:spcAft>
              </a:pPr>
              <a:r>
                <a:rPr lang="it-IT" sz="48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Controllo da parte di un team INVALSI (esperti e docenti)</a:t>
              </a:r>
            </a:p>
            <a:p>
              <a:pPr marL="685800" indent="41275" algn="just">
                <a:spcAft>
                  <a:spcPts val="1200"/>
                </a:spcAft>
              </a:pPr>
              <a:r>
                <a:rPr lang="it-IT" sz="4800" b="1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endPara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it-IT" sz="3300" i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210245" y="6110601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028778" y="6041579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1589</Words>
  <Application>Microsoft Office PowerPoint</Application>
  <PresentationFormat>Personalizzato</PresentationFormat>
  <Paragraphs>228</Paragraphs>
  <Slides>48</Slides>
  <Notes>48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4" baseType="lpstr">
      <vt:lpstr>Arial</vt:lpstr>
      <vt:lpstr>Times New Roman</vt:lpstr>
      <vt:lpstr>Cambria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INVALSI</dc:title>
  <dc:creator>EC</dc:creator>
  <cp:lastModifiedBy>Marzoli Rita</cp:lastModifiedBy>
  <cp:revision>322</cp:revision>
  <cp:lastPrinted>2021-06-21T16:04:49Z</cp:lastPrinted>
  <dcterms:created xsi:type="dcterms:W3CDTF">2006-08-16T00:00:00Z</dcterms:created>
  <dcterms:modified xsi:type="dcterms:W3CDTF">2021-07-11T13:46:21Z</dcterms:modified>
  <dc:identifier>DAEgTiChhiA</dc:identifier>
</cp:coreProperties>
</file>